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60" r:id="rId2"/>
  </p:sldMasterIdLst>
  <p:notesMasterIdLst>
    <p:notesMasterId r:id="rId12"/>
  </p:notesMasterIdLst>
  <p:sldIdLst>
    <p:sldId id="256" r:id="rId3"/>
    <p:sldId id="266" r:id="rId4"/>
    <p:sldId id="261" r:id="rId5"/>
    <p:sldId id="267" r:id="rId6"/>
    <p:sldId id="258" r:id="rId7"/>
    <p:sldId id="265" r:id="rId8"/>
    <p:sldId id="262" r:id="rId9"/>
    <p:sldId id="263" r:id="rId10"/>
    <p:sldId id="264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A6454"/>
    <a:srgbClr val="806A42"/>
    <a:srgbClr val="AF925C"/>
    <a:srgbClr val="FBE1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6985"/>
    <p:restoredTop sz="96327"/>
  </p:normalViewPr>
  <p:slideViewPr>
    <p:cSldViewPr snapToGrid="0" snapToObjects="1">
      <p:cViewPr varScale="1">
        <p:scale>
          <a:sx n="147" d="100"/>
          <a:sy n="147" d="100"/>
        </p:scale>
        <p:origin x="196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11" d="100"/>
          <a:sy n="111" d="100"/>
        </p:scale>
        <p:origin x="4584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presProps" Target="pres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theme" Target="theme/theme1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-Arbeitsblat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400810575591066"/>
          <c:y val="9.9985056808116424E-2"/>
          <c:w val="0.83114196402362717"/>
          <c:h val="0.76549176683074061"/>
        </c:manualLayout>
      </c:layout>
      <c:lineChart>
        <c:grouping val="standar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without ML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Tabelle1!$A$2:$A$5</c:f>
              <c:numCache>
                <c:formatCode>General</c:formatCode>
                <c:ptCount val="4"/>
              </c:numCache>
            </c:numRef>
          </c:cat>
          <c:val>
            <c:numRef>
              <c:f>Tabelle1!$B$2:$B$5</c:f>
              <c:numCache>
                <c:formatCode>General</c:formatCode>
                <c:ptCount val="4"/>
                <c:pt idx="0">
                  <c:v>3</c:v>
                </c:pt>
                <c:pt idx="1">
                  <c:v>2</c:v>
                </c:pt>
                <c:pt idx="2">
                  <c:v>4</c:v>
                </c:pt>
                <c:pt idx="3">
                  <c:v>2.5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92D-264A-8396-63066138AC1E}"/>
            </c:ext>
          </c:extLst>
        </c:ser>
        <c:ser>
          <c:idx val="1"/>
          <c:order val="1"/>
          <c:tx>
            <c:strRef>
              <c:f>Tabelle1!$C$1</c:f>
              <c:strCache>
                <c:ptCount val="1"/>
                <c:pt idx="0">
                  <c:v>with ML</c:v>
                </c:pt>
              </c:strCache>
            </c:strRef>
          </c:tx>
          <c:spPr>
            <a:ln w="47625" cap="rnd">
              <a:solidFill>
                <a:srgbClr val="AF925C"/>
              </a:solidFill>
              <a:round/>
              <a:tailEnd type="stealth" w="lg" len="lg"/>
            </a:ln>
            <a:effectLst/>
          </c:spPr>
          <c:marker>
            <c:symbol val="none"/>
          </c:marker>
          <c:cat>
            <c:numRef>
              <c:f>Tabelle1!$A$2:$A$5</c:f>
              <c:numCache>
                <c:formatCode>General</c:formatCode>
                <c:ptCount val="4"/>
              </c:numCache>
            </c:numRef>
          </c:cat>
          <c:val>
            <c:numRef>
              <c:f>Tabelle1!$C$2:$C$5</c:f>
              <c:numCache>
                <c:formatCode>General</c:formatCode>
                <c:ptCount val="4"/>
                <c:pt idx="0">
                  <c:v>2</c:v>
                </c:pt>
                <c:pt idx="1">
                  <c:v>5</c:v>
                </c:pt>
                <c:pt idx="2">
                  <c:v>10</c:v>
                </c:pt>
                <c:pt idx="3">
                  <c:v>20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D92D-264A-8396-63066138AC1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77111504"/>
        <c:axId val="77337984"/>
      </c:lineChart>
      <c:catAx>
        <c:axId val="771115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77337984"/>
        <c:crosses val="autoZero"/>
        <c:auto val="1"/>
        <c:lblAlgn val="ctr"/>
        <c:lblOffset val="100"/>
        <c:noMultiLvlLbl val="0"/>
      </c:catAx>
      <c:valAx>
        <c:axId val="773379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 dirty="0"/>
                  <a:t>Money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7711150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9E8A0E9-B850-9247-87B3-7D5B36EE9620}" type="doc">
      <dgm:prSet loTypeId="urn:microsoft.com/office/officeart/2005/8/layout/chevron1" loCatId="" qsTypeId="urn:microsoft.com/office/officeart/2005/8/quickstyle/simple1" qsCatId="simple" csTypeId="urn:microsoft.com/office/officeart/2005/8/colors/accent1_2" csCatId="accent1" phldr="1"/>
      <dgm:spPr/>
    </dgm:pt>
    <dgm:pt modelId="{3A640624-34DB-4240-8213-187FDD6CFDAC}">
      <dgm:prSet phldrT="[Text]"/>
      <dgm:spPr/>
      <dgm:t>
        <a:bodyPr/>
        <a:lstStyle/>
        <a:p>
          <a:r>
            <a:rPr lang="de-DE" dirty="0"/>
            <a:t>Setup Tools</a:t>
          </a:r>
        </a:p>
      </dgm:t>
    </dgm:pt>
    <dgm:pt modelId="{43179D69-8DE4-2949-98EC-54755A112812}" type="parTrans" cxnId="{A451EB50-C733-AF4C-8679-731EA888716A}">
      <dgm:prSet/>
      <dgm:spPr/>
      <dgm:t>
        <a:bodyPr/>
        <a:lstStyle/>
        <a:p>
          <a:endParaRPr lang="de-DE"/>
        </a:p>
      </dgm:t>
    </dgm:pt>
    <dgm:pt modelId="{2CCD358B-18A2-814A-B796-7241A7412B2A}" type="sibTrans" cxnId="{A451EB50-C733-AF4C-8679-731EA888716A}">
      <dgm:prSet/>
      <dgm:spPr/>
      <dgm:t>
        <a:bodyPr/>
        <a:lstStyle/>
        <a:p>
          <a:endParaRPr lang="de-DE"/>
        </a:p>
      </dgm:t>
    </dgm:pt>
    <dgm:pt modelId="{37DAC187-C3B2-AE49-BDE3-DF1C8D8E53A3}">
      <dgm:prSet phldrT="[Text]"/>
      <dgm:spPr/>
      <dgm:t>
        <a:bodyPr/>
        <a:lstStyle/>
        <a:p>
          <a:r>
            <a:rPr lang="de-DE" dirty="0"/>
            <a:t>Tasks </a:t>
          </a:r>
          <a:r>
            <a:rPr lang="de-DE" dirty="0" err="1"/>
            <a:t>and</a:t>
          </a:r>
          <a:r>
            <a:rPr lang="de-DE" dirty="0"/>
            <a:t> </a:t>
          </a:r>
          <a:r>
            <a:rPr lang="de-DE" dirty="0" err="1"/>
            <a:t>responsibilities</a:t>
          </a:r>
          <a:endParaRPr lang="de-DE" dirty="0"/>
        </a:p>
      </dgm:t>
    </dgm:pt>
    <dgm:pt modelId="{7CC4A157-FB0D-F944-83CA-818DFDD6C5D8}" type="parTrans" cxnId="{D80FFD2D-C055-7C4E-8818-342C05658884}">
      <dgm:prSet/>
      <dgm:spPr/>
      <dgm:t>
        <a:bodyPr/>
        <a:lstStyle/>
        <a:p>
          <a:endParaRPr lang="de-DE"/>
        </a:p>
      </dgm:t>
    </dgm:pt>
    <dgm:pt modelId="{4D746839-3C8C-554F-9DE4-13944FE5922B}" type="sibTrans" cxnId="{D80FFD2D-C055-7C4E-8818-342C05658884}">
      <dgm:prSet/>
      <dgm:spPr/>
      <dgm:t>
        <a:bodyPr/>
        <a:lstStyle/>
        <a:p>
          <a:endParaRPr lang="de-DE"/>
        </a:p>
      </dgm:t>
    </dgm:pt>
    <dgm:pt modelId="{1703C32F-A250-204D-800E-6AF2B111364F}">
      <dgm:prSet phldrT="[Text]"/>
      <dgm:spPr/>
      <dgm:t>
        <a:bodyPr/>
        <a:lstStyle/>
        <a:p>
          <a:r>
            <a:rPr lang="de-DE" dirty="0"/>
            <a:t>Work</a:t>
          </a:r>
        </a:p>
      </dgm:t>
    </dgm:pt>
    <dgm:pt modelId="{75791DAC-B736-7543-BA25-3C98D2051491}" type="parTrans" cxnId="{A034E293-2CA4-3F4F-A3CA-96E6FAAD662B}">
      <dgm:prSet/>
      <dgm:spPr/>
      <dgm:t>
        <a:bodyPr/>
        <a:lstStyle/>
        <a:p>
          <a:endParaRPr lang="de-DE"/>
        </a:p>
      </dgm:t>
    </dgm:pt>
    <dgm:pt modelId="{51D1BD98-4F32-6A47-BBE3-14B241AEDBEC}" type="sibTrans" cxnId="{A034E293-2CA4-3F4F-A3CA-96E6FAAD662B}">
      <dgm:prSet/>
      <dgm:spPr/>
      <dgm:t>
        <a:bodyPr/>
        <a:lstStyle/>
        <a:p>
          <a:endParaRPr lang="de-DE"/>
        </a:p>
      </dgm:t>
    </dgm:pt>
    <dgm:pt modelId="{E806DD4C-A77F-C043-9FFE-A46C1C8F6DB5}">
      <dgm:prSet phldrT="[Text]"/>
      <dgm:spPr/>
      <dgm:t>
        <a:bodyPr/>
        <a:lstStyle/>
        <a:p>
          <a:r>
            <a:rPr lang="de-DE" dirty="0"/>
            <a:t>Update </a:t>
          </a:r>
          <a:r>
            <a:rPr lang="de-DE" dirty="0" err="1"/>
            <a:t>repo</a:t>
          </a:r>
          <a:endParaRPr lang="de-DE" dirty="0"/>
        </a:p>
      </dgm:t>
    </dgm:pt>
    <dgm:pt modelId="{450B3EBA-FCFA-0942-AE48-60B2F359880B}" type="parTrans" cxnId="{14D56C70-0228-5B4E-BA32-AAEF63AC415D}">
      <dgm:prSet/>
      <dgm:spPr/>
      <dgm:t>
        <a:bodyPr/>
        <a:lstStyle/>
        <a:p>
          <a:endParaRPr lang="de-DE"/>
        </a:p>
      </dgm:t>
    </dgm:pt>
    <dgm:pt modelId="{14951275-8F87-2F4E-BE66-5D3AA39FAA3D}" type="sibTrans" cxnId="{14D56C70-0228-5B4E-BA32-AAEF63AC415D}">
      <dgm:prSet/>
      <dgm:spPr/>
      <dgm:t>
        <a:bodyPr/>
        <a:lstStyle/>
        <a:p>
          <a:endParaRPr lang="de-DE"/>
        </a:p>
      </dgm:t>
    </dgm:pt>
    <dgm:pt modelId="{376E1956-1E4E-DB47-99A4-CE8CE14931E0}" type="pres">
      <dgm:prSet presAssocID="{89E8A0E9-B850-9247-87B3-7D5B36EE9620}" presName="Name0" presStyleCnt="0">
        <dgm:presLayoutVars>
          <dgm:dir/>
          <dgm:animLvl val="lvl"/>
          <dgm:resizeHandles val="exact"/>
        </dgm:presLayoutVars>
      </dgm:prSet>
      <dgm:spPr/>
    </dgm:pt>
    <dgm:pt modelId="{BA8C2D29-D1B5-2F47-8E6F-DBA31801023B}" type="pres">
      <dgm:prSet presAssocID="{3A640624-34DB-4240-8213-187FDD6CFDAC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440E50FE-BD2B-A74A-BF50-A1CADB967D8D}" type="pres">
      <dgm:prSet presAssocID="{2CCD358B-18A2-814A-B796-7241A7412B2A}" presName="parTxOnlySpace" presStyleCnt="0"/>
      <dgm:spPr/>
    </dgm:pt>
    <dgm:pt modelId="{13F9A0D8-DAA7-7E4A-A6F7-B42D405EF717}" type="pres">
      <dgm:prSet presAssocID="{37DAC187-C3B2-AE49-BDE3-DF1C8D8E53A3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866D24B6-B9A5-0944-97F3-F13AC7987450}" type="pres">
      <dgm:prSet presAssocID="{4D746839-3C8C-554F-9DE4-13944FE5922B}" presName="parTxOnlySpace" presStyleCnt="0"/>
      <dgm:spPr/>
    </dgm:pt>
    <dgm:pt modelId="{6A11CB8A-2113-A34F-B37A-24CE3506EEBF}" type="pres">
      <dgm:prSet presAssocID="{1703C32F-A250-204D-800E-6AF2B111364F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213C1423-E70D-174E-AC4E-737C658332EE}" type="pres">
      <dgm:prSet presAssocID="{51D1BD98-4F32-6A47-BBE3-14B241AEDBEC}" presName="parTxOnlySpace" presStyleCnt="0"/>
      <dgm:spPr/>
    </dgm:pt>
    <dgm:pt modelId="{FFCD0953-51AB-2C46-BDB8-436A347225A2}" type="pres">
      <dgm:prSet presAssocID="{E806DD4C-A77F-C043-9FFE-A46C1C8F6DB5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B137DB14-CE4E-F84A-BD1C-FF87EFE4C490}" type="presOf" srcId="{1703C32F-A250-204D-800E-6AF2B111364F}" destId="{6A11CB8A-2113-A34F-B37A-24CE3506EEBF}" srcOrd="0" destOrd="0" presId="urn:microsoft.com/office/officeart/2005/8/layout/chevron1"/>
    <dgm:cxn modelId="{D80FFD2D-C055-7C4E-8818-342C05658884}" srcId="{89E8A0E9-B850-9247-87B3-7D5B36EE9620}" destId="{37DAC187-C3B2-AE49-BDE3-DF1C8D8E53A3}" srcOrd="1" destOrd="0" parTransId="{7CC4A157-FB0D-F944-83CA-818DFDD6C5D8}" sibTransId="{4D746839-3C8C-554F-9DE4-13944FE5922B}"/>
    <dgm:cxn modelId="{A451EB50-C733-AF4C-8679-731EA888716A}" srcId="{89E8A0E9-B850-9247-87B3-7D5B36EE9620}" destId="{3A640624-34DB-4240-8213-187FDD6CFDAC}" srcOrd="0" destOrd="0" parTransId="{43179D69-8DE4-2949-98EC-54755A112812}" sibTransId="{2CCD358B-18A2-814A-B796-7241A7412B2A}"/>
    <dgm:cxn modelId="{9E13DB63-604F-544D-A8C4-1D75A9A8B1C9}" type="presOf" srcId="{E806DD4C-A77F-C043-9FFE-A46C1C8F6DB5}" destId="{FFCD0953-51AB-2C46-BDB8-436A347225A2}" srcOrd="0" destOrd="0" presId="urn:microsoft.com/office/officeart/2005/8/layout/chevron1"/>
    <dgm:cxn modelId="{14D56C70-0228-5B4E-BA32-AAEF63AC415D}" srcId="{89E8A0E9-B850-9247-87B3-7D5B36EE9620}" destId="{E806DD4C-A77F-C043-9FFE-A46C1C8F6DB5}" srcOrd="3" destOrd="0" parTransId="{450B3EBA-FCFA-0942-AE48-60B2F359880B}" sibTransId="{14951275-8F87-2F4E-BE66-5D3AA39FAA3D}"/>
    <dgm:cxn modelId="{A034E293-2CA4-3F4F-A3CA-96E6FAAD662B}" srcId="{89E8A0E9-B850-9247-87B3-7D5B36EE9620}" destId="{1703C32F-A250-204D-800E-6AF2B111364F}" srcOrd="2" destOrd="0" parTransId="{75791DAC-B736-7543-BA25-3C98D2051491}" sibTransId="{51D1BD98-4F32-6A47-BBE3-14B241AEDBEC}"/>
    <dgm:cxn modelId="{770939E1-619B-E045-BC2C-2408A79A5544}" type="presOf" srcId="{89E8A0E9-B850-9247-87B3-7D5B36EE9620}" destId="{376E1956-1E4E-DB47-99A4-CE8CE14931E0}" srcOrd="0" destOrd="0" presId="urn:microsoft.com/office/officeart/2005/8/layout/chevron1"/>
    <dgm:cxn modelId="{7AFB17EA-3D5E-4745-9F65-9E1DE599317B}" type="presOf" srcId="{3A640624-34DB-4240-8213-187FDD6CFDAC}" destId="{BA8C2D29-D1B5-2F47-8E6F-DBA31801023B}" srcOrd="0" destOrd="0" presId="urn:microsoft.com/office/officeart/2005/8/layout/chevron1"/>
    <dgm:cxn modelId="{B9213BFC-165B-204F-9B41-7F24976D8ED6}" type="presOf" srcId="{37DAC187-C3B2-AE49-BDE3-DF1C8D8E53A3}" destId="{13F9A0D8-DAA7-7E4A-A6F7-B42D405EF717}" srcOrd="0" destOrd="0" presId="urn:microsoft.com/office/officeart/2005/8/layout/chevron1"/>
    <dgm:cxn modelId="{37043968-CE43-834C-9868-8E975A7A382D}" type="presParOf" srcId="{376E1956-1E4E-DB47-99A4-CE8CE14931E0}" destId="{BA8C2D29-D1B5-2F47-8E6F-DBA31801023B}" srcOrd="0" destOrd="0" presId="urn:microsoft.com/office/officeart/2005/8/layout/chevron1"/>
    <dgm:cxn modelId="{A8E66F54-BCD1-354E-802E-2EBF28757A26}" type="presParOf" srcId="{376E1956-1E4E-DB47-99A4-CE8CE14931E0}" destId="{440E50FE-BD2B-A74A-BF50-A1CADB967D8D}" srcOrd="1" destOrd="0" presId="urn:microsoft.com/office/officeart/2005/8/layout/chevron1"/>
    <dgm:cxn modelId="{552BB6B9-B378-3F4C-BF91-7B87AEB56B91}" type="presParOf" srcId="{376E1956-1E4E-DB47-99A4-CE8CE14931E0}" destId="{13F9A0D8-DAA7-7E4A-A6F7-B42D405EF717}" srcOrd="2" destOrd="0" presId="urn:microsoft.com/office/officeart/2005/8/layout/chevron1"/>
    <dgm:cxn modelId="{C12C59C7-CE09-1F43-9928-B13580FFC14E}" type="presParOf" srcId="{376E1956-1E4E-DB47-99A4-CE8CE14931E0}" destId="{866D24B6-B9A5-0944-97F3-F13AC7987450}" srcOrd="3" destOrd="0" presId="urn:microsoft.com/office/officeart/2005/8/layout/chevron1"/>
    <dgm:cxn modelId="{1F7CFD35-D4ED-C74C-9770-16C30F287C1C}" type="presParOf" srcId="{376E1956-1E4E-DB47-99A4-CE8CE14931E0}" destId="{6A11CB8A-2113-A34F-B37A-24CE3506EEBF}" srcOrd="4" destOrd="0" presId="urn:microsoft.com/office/officeart/2005/8/layout/chevron1"/>
    <dgm:cxn modelId="{4575D502-B87A-8842-BA6C-25B0C0FA84A3}" type="presParOf" srcId="{376E1956-1E4E-DB47-99A4-CE8CE14931E0}" destId="{213C1423-E70D-174E-AC4E-737C658332EE}" srcOrd="5" destOrd="0" presId="urn:microsoft.com/office/officeart/2005/8/layout/chevron1"/>
    <dgm:cxn modelId="{C9A33D27-52BB-D240-8B52-6E365F36F2AA}" type="presParOf" srcId="{376E1956-1E4E-DB47-99A4-CE8CE14931E0}" destId="{FFCD0953-51AB-2C46-BDB8-436A347225A2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A8C2D29-D1B5-2F47-8E6F-DBA31801023B}">
      <dsp:nvSpPr>
        <dsp:cNvPr id="0" name=""/>
        <dsp:cNvSpPr/>
      </dsp:nvSpPr>
      <dsp:spPr>
        <a:xfrm>
          <a:off x="3770" y="622572"/>
          <a:ext cx="2194718" cy="87788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Setup Tools</a:t>
          </a:r>
        </a:p>
      </dsp:txBody>
      <dsp:txXfrm>
        <a:off x="442714" y="622572"/>
        <a:ext cx="1316831" cy="877887"/>
      </dsp:txXfrm>
    </dsp:sp>
    <dsp:sp modelId="{13F9A0D8-DAA7-7E4A-A6F7-B42D405EF717}">
      <dsp:nvSpPr>
        <dsp:cNvPr id="0" name=""/>
        <dsp:cNvSpPr/>
      </dsp:nvSpPr>
      <dsp:spPr>
        <a:xfrm>
          <a:off x="1979017" y="622572"/>
          <a:ext cx="2194718" cy="87788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Tasks </a:t>
          </a:r>
          <a:r>
            <a:rPr lang="de-DE" sz="1600" kern="1200" dirty="0" err="1"/>
            <a:t>and</a:t>
          </a:r>
          <a:r>
            <a:rPr lang="de-DE" sz="1600" kern="1200" dirty="0"/>
            <a:t> </a:t>
          </a:r>
          <a:r>
            <a:rPr lang="de-DE" sz="1600" kern="1200" dirty="0" err="1"/>
            <a:t>responsibilities</a:t>
          </a:r>
          <a:endParaRPr lang="de-DE" sz="1600" kern="1200" dirty="0"/>
        </a:p>
      </dsp:txBody>
      <dsp:txXfrm>
        <a:off x="2417961" y="622572"/>
        <a:ext cx="1316831" cy="877887"/>
      </dsp:txXfrm>
    </dsp:sp>
    <dsp:sp modelId="{6A11CB8A-2113-A34F-B37A-24CE3506EEBF}">
      <dsp:nvSpPr>
        <dsp:cNvPr id="0" name=""/>
        <dsp:cNvSpPr/>
      </dsp:nvSpPr>
      <dsp:spPr>
        <a:xfrm>
          <a:off x="3954264" y="622572"/>
          <a:ext cx="2194718" cy="87788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Work</a:t>
          </a:r>
        </a:p>
      </dsp:txBody>
      <dsp:txXfrm>
        <a:off x="4393208" y="622572"/>
        <a:ext cx="1316831" cy="877887"/>
      </dsp:txXfrm>
    </dsp:sp>
    <dsp:sp modelId="{FFCD0953-51AB-2C46-BDB8-436A347225A2}">
      <dsp:nvSpPr>
        <dsp:cNvPr id="0" name=""/>
        <dsp:cNvSpPr/>
      </dsp:nvSpPr>
      <dsp:spPr>
        <a:xfrm>
          <a:off x="5929510" y="622572"/>
          <a:ext cx="2194718" cy="87788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Update </a:t>
          </a:r>
          <a:r>
            <a:rPr lang="de-DE" sz="1600" kern="1200" dirty="0" err="1"/>
            <a:t>repo</a:t>
          </a:r>
          <a:endParaRPr lang="de-DE" sz="1600" kern="1200" dirty="0"/>
        </a:p>
      </dsp:txBody>
      <dsp:txXfrm>
        <a:off x="6368454" y="622572"/>
        <a:ext cx="1316831" cy="87788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B46843-832F-2144-BB7C-2EC508A6175A}" type="datetimeFigureOut">
              <a:rPr lang="de-DE" smtClean="0"/>
              <a:t>22.04.21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74722D-FAA0-1643-8C78-5455DE725EF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203967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4/22/21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4/22/21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4/22/21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52747F-C49B-6843-A4F5-AC2965E0F9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737E0B75-F5D2-0E42-A77B-3F92915226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2AC9F7A-9EA2-694C-886D-6D4D612811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AF397-530C-464F-A6A5-60927202E232}" type="datetimeFigureOut">
              <a:rPr lang="de-DE" smtClean="0"/>
              <a:t>22.04.21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C542CC9-04A7-CF4D-8756-9CFEB1B66A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77CDBF8-0892-BE45-8A44-3DE9213AAE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8A342-827D-C645-8C32-24CDE8234F5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922311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AB1A17-3842-244D-91C1-04B7E18481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945CFD0-1696-1E49-A46E-C33D417590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DA0B692-FCE6-1641-88A1-1AF2150704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AF397-530C-464F-A6A5-60927202E232}" type="datetimeFigureOut">
              <a:rPr lang="de-DE" smtClean="0"/>
              <a:t>22.04.21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95CA578-F733-EB43-BE32-FA1E5B066B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7B19D58-37D4-CF41-AF32-CB53619476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8A342-827D-C645-8C32-24CDE8234F5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574047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3DB591-698E-424C-8E53-6F66D06D12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BA85D7A-E591-6C48-8F7D-8A72E81A3D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B307612-B9EE-8447-961D-50AB779920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AF397-530C-464F-A6A5-60927202E232}" type="datetimeFigureOut">
              <a:rPr lang="de-DE" smtClean="0"/>
              <a:t>22.04.21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B9169E8-556A-7244-9304-D1931DCCA5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AB7AA61-54CF-864C-8F09-CC9D25F74C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8A342-827D-C645-8C32-24CDE8234F5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7450331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22BB6C-CAFD-CE4E-8824-A1A8E834BA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F30144A-FD32-D647-B707-C42AF0FDBE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E650A6E-576B-6C47-8157-ADDBF5F9CA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58EBF57-EB44-5943-B638-A822037FCB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AF397-530C-464F-A6A5-60927202E232}" type="datetimeFigureOut">
              <a:rPr lang="de-DE" smtClean="0"/>
              <a:t>22.04.21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39DAAF0-F38D-1447-B259-6B7BE06B99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1246B82-1396-F843-A7A4-0632DC004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8A342-827D-C645-8C32-24CDE8234F5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7787511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DB8A6EF-D76C-6443-8F16-A9D03AD7A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71B5A95-3EEA-3D44-91D5-24144EA0A4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A3FD71C-EEB1-7641-B802-89D57D1E85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63EEAFD-C28A-EA4D-8A0A-99242408E4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7A6AACE0-1F1D-654D-988B-9C42517D3A1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098CFA59-2701-D544-BAE9-869F52DEEA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AF397-530C-464F-A6A5-60927202E232}" type="datetimeFigureOut">
              <a:rPr lang="de-DE" smtClean="0"/>
              <a:t>22.04.21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0B8844B5-E0A6-8B42-A50B-A98BDB5021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99D22C1D-F8C1-F849-876B-620874C6E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8A342-827D-C645-8C32-24CDE8234F5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3594558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0602BAC-5F71-2B4C-94F1-C3BBA5C6F9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417CCD6-FA5E-8147-AB71-8F21D43A5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AF397-530C-464F-A6A5-60927202E232}" type="datetimeFigureOut">
              <a:rPr lang="de-DE" smtClean="0"/>
              <a:t>22.04.21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892345D-1625-A146-9871-B141D48A98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408FB3E-9B75-FF4D-82C0-CB5CA531A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8A342-827D-C645-8C32-24CDE8234F5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4827389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EBE920CC-0E5A-7241-8C87-6A88AD4EE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AF397-530C-464F-A6A5-60927202E232}" type="datetimeFigureOut">
              <a:rPr lang="de-DE" smtClean="0"/>
              <a:t>22.04.21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7AE107F-B8DB-E447-9ECB-443211BE64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6D93E95-96BF-C644-A9FF-9B4882E11A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8A342-827D-C645-8C32-24CDE8234F5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8338989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FA9B7EF-4258-ED46-8CCB-0AA4D4F4D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D8823AB-8752-344D-A40F-CAC4E8075A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1E0A1AC-279C-9D48-A139-790819EAB2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59E7228-C7BF-3946-87ED-5687FBFEB8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AF397-530C-464F-A6A5-60927202E232}" type="datetimeFigureOut">
              <a:rPr lang="de-DE" smtClean="0"/>
              <a:t>22.04.21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82D6842-903A-C246-B20F-7E6C965442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40D89C1-E106-2944-B02A-EE28D9EB0A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8A342-827D-C645-8C32-24CDE8234F5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670876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 userDrawn="1"/>
        </p:nvSpPr>
        <p:spPr>
          <a:xfrm>
            <a:off x="441330" y="614407"/>
            <a:ext cx="11309338" cy="1189298"/>
          </a:xfrm>
          <a:prstGeom prst="rect">
            <a:avLst/>
          </a:prstGeom>
          <a:solidFill>
            <a:srgbClr val="806A4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>
            <a:lvl1pPr>
              <a:defRPr>
                <a:latin typeface="Star Jedi" pitchFamily="82" charset="0"/>
              </a:defRPr>
            </a:lvl1pPr>
          </a:lstStyle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4/22/21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71D660C-02E5-6740-97B0-D208AD807D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6032A3A6-2B61-5041-AC97-08596D7577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F8380708-F1AE-AF49-9E45-46AA39BED6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2ED0BAE-3645-474A-9199-B8DEDDEDF4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AF397-530C-464F-A6A5-60927202E232}" type="datetimeFigureOut">
              <a:rPr lang="de-DE" smtClean="0"/>
              <a:t>22.04.21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5D8CF6B-B22A-B140-8BF3-A6E82E97CF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EB21817-EAC6-F645-8107-BF9B6CBBB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8A342-827D-C645-8C32-24CDE8234F5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834407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6B791B-AA0A-7541-9414-F519F7627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2FFB7EB1-83DE-6A4C-88C1-29AE1A1EF8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BBA96A4-7CF8-AE41-9DB9-063BF4DD3B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AF397-530C-464F-A6A5-60927202E232}" type="datetimeFigureOut">
              <a:rPr lang="de-DE" smtClean="0"/>
              <a:t>22.04.21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8146B33-ADBC-D040-A438-33F9F02C92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8BA07D3-3620-BE46-BDD6-F5F033C445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8A342-827D-C645-8C32-24CDE8234F5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5806584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048ADE52-861E-904D-B397-B626775A9ED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A130E253-2500-0047-A4F1-178CD2907D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34452E0-53E7-6F45-AA7C-60ADFFE33F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AF397-530C-464F-A6A5-60927202E232}" type="datetimeFigureOut">
              <a:rPr lang="de-DE" smtClean="0"/>
              <a:t>22.04.21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1229E80-1266-4F4A-82F3-E8EFF882C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01468A1-D018-C548-9A7E-85CA85BA1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8A342-827D-C645-8C32-24CDE8234F5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50286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4/22/21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4/22/21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4/22/21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4/22/21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4/22/21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4/22/21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4/22/21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4/22/21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6B8F4D95-81FB-CB4F-BDD1-92E7E24A5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94AAA46-0028-AE4C-BD7D-AE66F313C9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BCD0818-42B8-7F4B-8EBA-7848E82463B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9AF397-530C-464F-A6A5-60927202E232}" type="datetimeFigureOut">
              <a:rPr lang="de-DE" smtClean="0"/>
              <a:t>22.04.21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0CEBDC0-7099-7A46-8AB6-CDE4D0551E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E22B708-DBE2-9B4A-924B-C8CD579169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28A342-827D-C645-8C32-24CDE8234F5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01380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.xml"/><Relationship Id="rId3" Type="http://schemas.openxmlformats.org/officeDocument/2006/relationships/image" Target="../media/image3.tiff"/><Relationship Id="rId7" Type="http://schemas.openxmlformats.org/officeDocument/2006/relationships/diagramData" Target="../diagrams/data1.xml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tiff"/><Relationship Id="rId11" Type="http://schemas.microsoft.com/office/2007/relationships/diagramDrawing" Target="../diagrams/drawing1.xml"/><Relationship Id="rId5" Type="http://schemas.openxmlformats.org/officeDocument/2006/relationships/image" Target="../media/image5.tiff"/><Relationship Id="rId10" Type="http://schemas.openxmlformats.org/officeDocument/2006/relationships/diagramColors" Target="../diagrams/colors1.xml"/><Relationship Id="rId4" Type="http://schemas.openxmlformats.org/officeDocument/2006/relationships/image" Target="../media/image4.tiff"/><Relationship Id="rId9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image" Target="../media/image1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tiff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2928117C-9446-4E7F-AE62-95E0F6DB5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4D30AFB-4D71-48B0-AA00-28EE92363A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6A0B76F-8010-4C62-B4B6-C5FC438C05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FC936C0-4624-438D-BDD0-6B296BD640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2D4960A-896E-4F6B-BF65-B4662AC9DE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684944A-8803-462C-84C5-4576C56A77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9870" y="457199"/>
            <a:ext cx="3618827" cy="5175115"/>
          </a:xfrm>
          <a:prstGeom prst="rect">
            <a:avLst/>
          </a:prstGeom>
          <a:solidFill>
            <a:srgbClr val="84693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E001DBD-2EDB-7447-B740-AB58057829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94766" y="1100665"/>
            <a:ext cx="3514634" cy="427873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dirty="0">
                <a:solidFill>
                  <a:srgbClr val="FFFFFF"/>
                </a:solidFill>
              </a:rPr>
              <a:t>Better Understanding Our Customers</a:t>
            </a:r>
          </a:p>
        </p:txBody>
      </p:sp>
      <p:pic>
        <p:nvPicPr>
          <p:cNvPr id="8" name="Grafik 7" descr="Ein Bild, das Person, Mais enthält.&#10;&#10;Automatisch generierte Beschreibung">
            <a:extLst>
              <a:ext uri="{FF2B5EF4-FFF2-40B4-BE49-F238E27FC236}">
                <a16:creationId xmlns:a16="http://schemas.microsoft.com/office/drawing/2014/main" id="{10BB4AAE-3C90-754A-81E5-1D427B6702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" b="2518"/>
          <a:stretch/>
        </p:blipFill>
        <p:spPr>
          <a:xfrm>
            <a:off x="453302" y="457200"/>
            <a:ext cx="7588885" cy="5899650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E07F3B49-8C20-42F5-831D-59306D05F6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9870" y="5707627"/>
            <a:ext cx="3618828" cy="649224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E60463D-E66A-C644-A5FA-EE071B7F80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42101" y="5707627"/>
            <a:ext cx="3132638" cy="649222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solidFill>
                  <a:srgbClr val="A36151"/>
                </a:solidFill>
              </a:rPr>
              <a:t>Lily Potter</a:t>
            </a:r>
          </a:p>
        </p:txBody>
      </p:sp>
    </p:spTree>
    <p:extLst>
      <p:ext uri="{BB962C8B-B14F-4D97-AF65-F5344CB8AC3E}">
        <p14:creationId xmlns:p14="http://schemas.microsoft.com/office/powerpoint/2010/main" val="2242452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72492CD-5966-8D4F-8EB9-7C0014FAE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>
                <a:latin typeface="Gill Sans MT" panose="020B0502020104020203" pitchFamily="34" charset="77"/>
              </a:rPr>
              <a:t>Intro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2E9CF70D-5199-7C43-B4D0-E049ADD41C6D}"/>
              </a:ext>
            </a:extLst>
          </p:cNvPr>
          <p:cNvSpPr/>
          <p:nvPr/>
        </p:nvSpPr>
        <p:spPr>
          <a:xfrm>
            <a:off x="4214949" y="296091"/>
            <a:ext cx="7776754" cy="2960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0AE731FB-632A-3445-A96B-830C18A7048D}"/>
              </a:ext>
            </a:extLst>
          </p:cNvPr>
          <p:cNvSpPr/>
          <p:nvPr/>
        </p:nvSpPr>
        <p:spPr>
          <a:xfrm>
            <a:off x="7994468" y="309893"/>
            <a:ext cx="4014652" cy="2960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9851489B-D8A3-0D4C-9B53-981C5648AFDE}"/>
              </a:ext>
            </a:extLst>
          </p:cNvPr>
          <p:cNvSpPr/>
          <p:nvPr/>
        </p:nvSpPr>
        <p:spPr>
          <a:xfrm>
            <a:off x="261257" y="296091"/>
            <a:ext cx="11730446" cy="2960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01F17016-1C8D-0144-B435-909C901344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071" y="5233380"/>
            <a:ext cx="834906" cy="862370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CE0E363F-156A-0340-AF5B-5FE04AD60B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6669" y="4972161"/>
            <a:ext cx="1248277" cy="1384807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8C7D51EF-5A5E-E149-9D29-F0D1986DB7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8570" y="5157665"/>
            <a:ext cx="913634" cy="1013800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A99744F0-18EF-5C4A-9D4A-4B0E8BB035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14797" y="5233380"/>
            <a:ext cx="879279" cy="862370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2548AD42-E337-474C-AD46-19E307E39B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07539" y="5233380"/>
            <a:ext cx="1974124" cy="625760"/>
          </a:xfrm>
          <a:prstGeom prst="rect">
            <a:avLst/>
          </a:prstGeom>
        </p:spPr>
      </p:pic>
      <p:cxnSp>
        <p:nvCxnSpPr>
          <p:cNvPr id="32" name="Gerade Verbindung 31">
            <a:extLst>
              <a:ext uri="{FF2B5EF4-FFF2-40B4-BE49-F238E27FC236}">
                <a16:creationId xmlns:a16="http://schemas.microsoft.com/office/drawing/2014/main" id="{A019DBA0-8604-D443-B384-0521B11BF635}"/>
              </a:ext>
            </a:extLst>
          </p:cNvPr>
          <p:cNvCxnSpPr>
            <a:cxnSpLocks/>
          </p:cNvCxnSpPr>
          <p:nvPr/>
        </p:nvCxnSpPr>
        <p:spPr>
          <a:xfrm>
            <a:off x="858065" y="4829639"/>
            <a:ext cx="1067436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feld 32">
            <a:extLst>
              <a:ext uri="{FF2B5EF4-FFF2-40B4-BE49-F238E27FC236}">
                <a16:creationId xmlns:a16="http://schemas.microsoft.com/office/drawing/2014/main" id="{783000DE-8B18-7540-8281-D738C92B4A12}"/>
              </a:ext>
            </a:extLst>
          </p:cNvPr>
          <p:cNvSpPr txBox="1"/>
          <p:nvPr/>
        </p:nvSpPr>
        <p:spPr>
          <a:xfrm>
            <a:off x="858065" y="4393070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Tools </a:t>
            </a:r>
            <a:r>
              <a:rPr lang="de-DE" b="1" dirty="0" err="1"/>
              <a:t>we</a:t>
            </a:r>
            <a:r>
              <a:rPr lang="de-DE" b="1" dirty="0"/>
              <a:t> </a:t>
            </a:r>
            <a:r>
              <a:rPr lang="de-DE" b="1" dirty="0" err="1"/>
              <a:t>used</a:t>
            </a:r>
            <a:endParaRPr lang="de-DE" b="1" dirty="0"/>
          </a:p>
        </p:txBody>
      </p:sp>
      <p:graphicFrame>
        <p:nvGraphicFramePr>
          <p:cNvPr id="34" name="Diagramm 33">
            <a:extLst>
              <a:ext uri="{FF2B5EF4-FFF2-40B4-BE49-F238E27FC236}">
                <a16:creationId xmlns:a16="http://schemas.microsoft.com/office/drawing/2014/main" id="{71CF45EC-D7D6-2C47-8056-9064FC6C97E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57631610"/>
              </p:ext>
            </p:extLst>
          </p:nvPr>
        </p:nvGraphicFramePr>
        <p:xfrm>
          <a:off x="2032000" y="2202800"/>
          <a:ext cx="8128000" cy="21230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cxnSp>
        <p:nvCxnSpPr>
          <p:cNvPr id="35" name="Gerade Verbindung 34">
            <a:extLst>
              <a:ext uri="{FF2B5EF4-FFF2-40B4-BE49-F238E27FC236}">
                <a16:creationId xmlns:a16="http://schemas.microsoft.com/office/drawing/2014/main" id="{F56C7C98-79CF-F74A-AFD5-865CFE79DD52}"/>
              </a:ext>
            </a:extLst>
          </p:cNvPr>
          <p:cNvCxnSpPr>
            <a:cxnSpLocks/>
          </p:cNvCxnSpPr>
          <p:nvPr/>
        </p:nvCxnSpPr>
        <p:spPr>
          <a:xfrm>
            <a:off x="858065" y="2552347"/>
            <a:ext cx="1067436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feld 35">
            <a:extLst>
              <a:ext uri="{FF2B5EF4-FFF2-40B4-BE49-F238E27FC236}">
                <a16:creationId xmlns:a16="http://schemas.microsoft.com/office/drawing/2014/main" id="{08FF1B22-501C-9B48-AFB5-3DDF24B124E5}"/>
              </a:ext>
            </a:extLst>
          </p:cNvPr>
          <p:cNvSpPr txBox="1"/>
          <p:nvPr/>
        </p:nvSpPr>
        <p:spPr>
          <a:xfrm>
            <a:off x="858065" y="2124259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Project </a:t>
            </a:r>
            <a:r>
              <a:rPr lang="de-DE" b="1" dirty="0" err="1"/>
              <a:t>steps</a:t>
            </a:r>
            <a:endParaRPr lang="de-DE" b="1" dirty="0"/>
          </a:p>
        </p:txBody>
      </p:sp>
    </p:spTree>
    <p:extLst>
      <p:ext uri="{BB962C8B-B14F-4D97-AF65-F5344CB8AC3E}">
        <p14:creationId xmlns:p14="http://schemas.microsoft.com/office/powerpoint/2010/main" val="21423823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72492CD-5966-8D4F-8EB9-7C0014FAE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>
                <a:latin typeface="Gill Sans MT" panose="020B0502020104020203" pitchFamily="34" charset="77"/>
              </a:rPr>
              <a:t>Business </a:t>
            </a:r>
            <a:r>
              <a:rPr lang="de-DE" b="1" dirty="0" err="1">
                <a:latin typeface="Gill Sans MT" panose="020B0502020104020203" pitchFamily="34" charset="77"/>
              </a:rPr>
              <a:t>Question</a:t>
            </a:r>
            <a:endParaRPr lang="de-DE" b="1" dirty="0">
              <a:latin typeface="Gill Sans MT" panose="020B0502020104020203" pitchFamily="34" charset="77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2E9CF70D-5199-7C43-B4D0-E049ADD41C6D}"/>
              </a:ext>
            </a:extLst>
          </p:cNvPr>
          <p:cNvSpPr/>
          <p:nvPr/>
        </p:nvSpPr>
        <p:spPr>
          <a:xfrm>
            <a:off x="4214949" y="296091"/>
            <a:ext cx="7776754" cy="2960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0AE731FB-632A-3445-A96B-830C18A7048D}"/>
              </a:ext>
            </a:extLst>
          </p:cNvPr>
          <p:cNvSpPr/>
          <p:nvPr/>
        </p:nvSpPr>
        <p:spPr>
          <a:xfrm>
            <a:off x="7994468" y="309893"/>
            <a:ext cx="4014652" cy="2960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B05AE548-B53A-F24B-BCEB-CA2F037F5C20}"/>
              </a:ext>
            </a:extLst>
          </p:cNvPr>
          <p:cNvSpPr txBox="1"/>
          <p:nvPr/>
        </p:nvSpPr>
        <p:spPr>
          <a:xfrm>
            <a:off x="1833161" y="2936027"/>
            <a:ext cx="51815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GB" sz="1600" dirty="0"/>
              <a:t>Who will accept a credit card offer?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9851489B-D8A3-0D4C-9B53-981C5648AFDE}"/>
              </a:ext>
            </a:extLst>
          </p:cNvPr>
          <p:cNvSpPr/>
          <p:nvPr/>
        </p:nvSpPr>
        <p:spPr>
          <a:xfrm>
            <a:off x="261257" y="296091"/>
            <a:ext cx="11730446" cy="2960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42906C55-256A-7243-B242-50A694780C3B}"/>
              </a:ext>
            </a:extLst>
          </p:cNvPr>
          <p:cNvSpPr txBox="1"/>
          <p:nvPr/>
        </p:nvSpPr>
        <p:spPr>
          <a:xfrm>
            <a:off x="6492036" y="2820172"/>
            <a:ext cx="46615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GB" sz="1600" dirty="0"/>
              <a:t>What are the variables and characteristics that influence customer decision?</a:t>
            </a:r>
          </a:p>
        </p:txBody>
      </p:sp>
      <p:sp>
        <p:nvSpPr>
          <p:cNvPr id="10" name="Pfeil nach rechts 9">
            <a:extLst>
              <a:ext uri="{FF2B5EF4-FFF2-40B4-BE49-F238E27FC236}">
                <a16:creationId xmlns:a16="http://schemas.microsoft.com/office/drawing/2014/main" id="{BC5DA452-94B9-144A-894B-48678CAE5D37}"/>
              </a:ext>
            </a:extLst>
          </p:cNvPr>
          <p:cNvSpPr/>
          <p:nvPr/>
        </p:nvSpPr>
        <p:spPr>
          <a:xfrm rot="5400000">
            <a:off x="3453959" y="3525837"/>
            <a:ext cx="596814" cy="463625"/>
          </a:xfrm>
          <a:prstGeom prst="rightArrow">
            <a:avLst>
              <a:gd name="adj1" fmla="val 25439"/>
              <a:gd name="adj2" fmla="val 37909"/>
            </a:avLst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7FDE1BF5-6167-4648-B49D-A16CF1E871DA}"/>
              </a:ext>
            </a:extLst>
          </p:cNvPr>
          <p:cNvSpPr txBox="1"/>
          <p:nvPr/>
        </p:nvSpPr>
        <p:spPr>
          <a:xfrm>
            <a:off x="1310437" y="4152672"/>
            <a:ext cx="47177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en-GB" sz="1600" dirty="0"/>
              <a:t>Targeting marketing efforts on customers who are likely to accept our offers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4FE52627-DC46-F843-9A83-EFDE20AD77BC}"/>
              </a:ext>
            </a:extLst>
          </p:cNvPr>
          <p:cNvSpPr txBox="1"/>
          <p:nvPr/>
        </p:nvSpPr>
        <p:spPr>
          <a:xfrm>
            <a:off x="6169188" y="4192526"/>
            <a:ext cx="48094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en-GB" sz="1600" dirty="0"/>
              <a:t>Making Sales aware of how a profitable lead is characterized </a:t>
            </a:r>
            <a:br>
              <a:rPr lang="en-GB" sz="1600" dirty="0"/>
            </a:br>
            <a:endParaRPr lang="en-GB" sz="1600" dirty="0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6170CBFB-71EE-0340-948F-716FDE6A1BDC}"/>
              </a:ext>
            </a:extLst>
          </p:cNvPr>
          <p:cNvSpPr txBox="1"/>
          <p:nvPr/>
        </p:nvSpPr>
        <p:spPr>
          <a:xfrm>
            <a:off x="1310437" y="5632032"/>
            <a:ext cx="51815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GB" sz="1600" dirty="0"/>
              <a:t>Development of a machine learning model to predict customer behaviour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B8E9BB7F-F505-C74B-AA24-10FF531F0338}"/>
              </a:ext>
            </a:extLst>
          </p:cNvPr>
          <p:cNvSpPr txBox="1"/>
          <p:nvPr/>
        </p:nvSpPr>
        <p:spPr>
          <a:xfrm>
            <a:off x="6130933" y="5748831"/>
            <a:ext cx="51815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en-GB" sz="1600" dirty="0"/>
              <a:t>Heatmap of characteristics, qualitative analysis</a:t>
            </a:r>
          </a:p>
        </p:txBody>
      </p:sp>
      <p:pic>
        <p:nvPicPr>
          <p:cNvPr id="19" name="Grafik 18" descr="Universeller Zugriff Silhouette">
            <a:extLst>
              <a:ext uri="{FF2B5EF4-FFF2-40B4-BE49-F238E27FC236}">
                <a16:creationId xmlns:a16="http://schemas.microsoft.com/office/drawing/2014/main" id="{E93F73FA-D09C-8C47-9391-C07DFD6722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64533" y="1833522"/>
            <a:ext cx="914400" cy="914400"/>
          </a:xfrm>
          <a:prstGeom prst="rect">
            <a:avLst/>
          </a:prstGeom>
        </p:spPr>
      </p:pic>
      <p:pic>
        <p:nvPicPr>
          <p:cNvPr id="21" name="Grafik 20" descr="Kreditkarte Silhouette">
            <a:extLst>
              <a:ext uri="{FF2B5EF4-FFF2-40B4-BE49-F238E27FC236}">
                <a16:creationId xmlns:a16="http://schemas.microsoft.com/office/drawing/2014/main" id="{538DC414-674A-9848-86E1-F058DF2A65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96200" y="1838821"/>
            <a:ext cx="914400" cy="914400"/>
          </a:xfrm>
          <a:prstGeom prst="rect">
            <a:avLst/>
          </a:prstGeom>
        </p:spPr>
      </p:pic>
      <p:sp>
        <p:nvSpPr>
          <p:cNvPr id="22" name="Pfeil nach rechts 21">
            <a:extLst>
              <a:ext uri="{FF2B5EF4-FFF2-40B4-BE49-F238E27FC236}">
                <a16:creationId xmlns:a16="http://schemas.microsoft.com/office/drawing/2014/main" id="{6AA8F54E-7520-4D42-8A9D-9FF2B9E322F8}"/>
              </a:ext>
            </a:extLst>
          </p:cNvPr>
          <p:cNvSpPr/>
          <p:nvPr/>
        </p:nvSpPr>
        <p:spPr>
          <a:xfrm rot="5400000">
            <a:off x="3453960" y="4955161"/>
            <a:ext cx="596814" cy="463625"/>
          </a:xfrm>
          <a:prstGeom prst="rightArrow">
            <a:avLst>
              <a:gd name="adj1" fmla="val 25439"/>
              <a:gd name="adj2" fmla="val 37909"/>
            </a:avLst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Pfeil nach rechts 23">
            <a:extLst>
              <a:ext uri="{FF2B5EF4-FFF2-40B4-BE49-F238E27FC236}">
                <a16:creationId xmlns:a16="http://schemas.microsoft.com/office/drawing/2014/main" id="{434B777A-6E98-4542-B1D2-7E90ED191339}"/>
              </a:ext>
            </a:extLst>
          </p:cNvPr>
          <p:cNvSpPr/>
          <p:nvPr/>
        </p:nvSpPr>
        <p:spPr>
          <a:xfrm rot="5400000">
            <a:off x="8423327" y="3520379"/>
            <a:ext cx="596814" cy="463625"/>
          </a:xfrm>
          <a:prstGeom prst="rightArrow">
            <a:avLst>
              <a:gd name="adj1" fmla="val 25439"/>
              <a:gd name="adj2" fmla="val 37909"/>
            </a:avLst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Pfeil nach rechts 24">
            <a:extLst>
              <a:ext uri="{FF2B5EF4-FFF2-40B4-BE49-F238E27FC236}">
                <a16:creationId xmlns:a16="http://schemas.microsoft.com/office/drawing/2014/main" id="{2829A95B-A5A4-E14B-8C85-AF62AC3E381F}"/>
              </a:ext>
            </a:extLst>
          </p:cNvPr>
          <p:cNvSpPr/>
          <p:nvPr/>
        </p:nvSpPr>
        <p:spPr>
          <a:xfrm rot="5400000">
            <a:off x="8423327" y="5001299"/>
            <a:ext cx="596814" cy="463625"/>
          </a:xfrm>
          <a:prstGeom prst="rightArrow">
            <a:avLst>
              <a:gd name="adj1" fmla="val 25439"/>
              <a:gd name="adj2" fmla="val 37909"/>
            </a:avLst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8" name="Gerade Verbindung 27">
            <a:extLst>
              <a:ext uri="{FF2B5EF4-FFF2-40B4-BE49-F238E27FC236}">
                <a16:creationId xmlns:a16="http://schemas.microsoft.com/office/drawing/2014/main" id="{DD28BDDD-2CD9-E244-8198-915F952488AB}"/>
              </a:ext>
            </a:extLst>
          </p:cNvPr>
          <p:cNvCxnSpPr>
            <a:cxnSpLocks/>
          </p:cNvCxnSpPr>
          <p:nvPr/>
        </p:nvCxnSpPr>
        <p:spPr>
          <a:xfrm>
            <a:off x="1720994" y="2730867"/>
            <a:ext cx="437500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30">
            <a:extLst>
              <a:ext uri="{FF2B5EF4-FFF2-40B4-BE49-F238E27FC236}">
                <a16:creationId xmlns:a16="http://schemas.microsoft.com/office/drawing/2014/main" id="{52BFC6FF-76BC-DE4D-B657-81255094E910}"/>
              </a:ext>
            </a:extLst>
          </p:cNvPr>
          <p:cNvCxnSpPr>
            <a:cxnSpLocks/>
          </p:cNvCxnSpPr>
          <p:nvPr/>
        </p:nvCxnSpPr>
        <p:spPr>
          <a:xfrm>
            <a:off x="6603596" y="2730867"/>
            <a:ext cx="437500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ichtungspfeil 2">
            <a:extLst>
              <a:ext uri="{FF2B5EF4-FFF2-40B4-BE49-F238E27FC236}">
                <a16:creationId xmlns:a16="http://schemas.microsoft.com/office/drawing/2014/main" id="{6493DA25-FA2B-1B45-8E56-5EF468E23E02}"/>
              </a:ext>
            </a:extLst>
          </p:cNvPr>
          <p:cNvSpPr/>
          <p:nvPr/>
        </p:nvSpPr>
        <p:spPr>
          <a:xfrm>
            <a:off x="261257" y="2793824"/>
            <a:ext cx="1459737" cy="635176"/>
          </a:xfrm>
          <a:prstGeom prst="homePlate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What</a:t>
            </a:r>
            <a:endParaRPr lang="de-DE" dirty="0"/>
          </a:p>
        </p:txBody>
      </p:sp>
      <p:sp>
        <p:nvSpPr>
          <p:cNvPr id="23" name="Richtungspfeil 22">
            <a:extLst>
              <a:ext uri="{FF2B5EF4-FFF2-40B4-BE49-F238E27FC236}">
                <a16:creationId xmlns:a16="http://schemas.microsoft.com/office/drawing/2014/main" id="{8DCE0E56-556D-5D4C-8DFA-FC6E9DE2815A}"/>
              </a:ext>
            </a:extLst>
          </p:cNvPr>
          <p:cNvSpPr/>
          <p:nvPr/>
        </p:nvSpPr>
        <p:spPr>
          <a:xfrm>
            <a:off x="261255" y="4191272"/>
            <a:ext cx="1459737" cy="635176"/>
          </a:xfrm>
          <a:prstGeom prst="homePlate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Why</a:t>
            </a:r>
            <a:endParaRPr lang="de-DE" dirty="0"/>
          </a:p>
        </p:txBody>
      </p:sp>
      <p:sp>
        <p:nvSpPr>
          <p:cNvPr id="26" name="Richtungspfeil 25">
            <a:extLst>
              <a:ext uri="{FF2B5EF4-FFF2-40B4-BE49-F238E27FC236}">
                <a16:creationId xmlns:a16="http://schemas.microsoft.com/office/drawing/2014/main" id="{56FC61BB-A630-D04F-84CB-7E7339CF6400}"/>
              </a:ext>
            </a:extLst>
          </p:cNvPr>
          <p:cNvSpPr/>
          <p:nvPr/>
        </p:nvSpPr>
        <p:spPr>
          <a:xfrm>
            <a:off x="261255" y="5588719"/>
            <a:ext cx="1459737" cy="635176"/>
          </a:xfrm>
          <a:prstGeom prst="homePlate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How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981222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72492CD-5966-8D4F-8EB9-7C0014FAE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>
                <a:latin typeface="Gill Sans MT" panose="020B0502020104020203" pitchFamily="34" charset="77"/>
              </a:rPr>
              <a:t>Business </a:t>
            </a:r>
            <a:r>
              <a:rPr lang="de-DE" b="1" dirty="0" err="1">
                <a:latin typeface="Gill Sans MT" panose="020B0502020104020203" pitchFamily="34" charset="77"/>
              </a:rPr>
              <a:t>Question</a:t>
            </a:r>
            <a:endParaRPr lang="de-DE" b="1" dirty="0">
              <a:latin typeface="Gill Sans MT" panose="020B0502020104020203" pitchFamily="34" charset="77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2E9CF70D-5199-7C43-B4D0-E049ADD41C6D}"/>
              </a:ext>
            </a:extLst>
          </p:cNvPr>
          <p:cNvSpPr/>
          <p:nvPr/>
        </p:nvSpPr>
        <p:spPr>
          <a:xfrm>
            <a:off x="4214949" y="296091"/>
            <a:ext cx="7776754" cy="2960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0AE731FB-632A-3445-A96B-830C18A7048D}"/>
              </a:ext>
            </a:extLst>
          </p:cNvPr>
          <p:cNvSpPr/>
          <p:nvPr/>
        </p:nvSpPr>
        <p:spPr>
          <a:xfrm>
            <a:off x="7994468" y="309893"/>
            <a:ext cx="4014652" cy="2960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B05AE548-B53A-F24B-BCEB-CA2F037F5C20}"/>
              </a:ext>
            </a:extLst>
          </p:cNvPr>
          <p:cNvSpPr txBox="1"/>
          <p:nvPr/>
        </p:nvSpPr>
        <p:spPr>
          <a:xfrm>
            <a:off x="1833161" y="2936027"/>
            <a:ext cx="51815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GB" sz="1600" dirty="0"/>
              <a:t>Who will accept a credit card offer?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9851489B-D8A3-0D4C-9B53-981C5648AFDE}"/>
              </a:ext>
            </a:extLst>
          </p:cNvPr>
          <p:cNvSpPr/>
          <p:nvPr/>
        </p:nvSpPr>
        <p:spPr>
          <a:xfrm>
            <a:off x="261257" y="296091"/>
            <a:ext cx="11730446" cy="2960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42906C55-256A-7243-B242-50A694780C3B}"/>
              </a:ext>
            </a:extLst>
          </p:cNvPr>
          <p:cNvSpPr txBox="1"/>
          <p:nvPr/>
        </p:nvSpPr>
        <p:spPr>
          <a:xfrm>
            <a:off x="6492036" y="2820172"/>
            <a:ext cx="46615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GB" sz="1600" dirty="0"/>
              <a:t>What are the variables and characteristics that influence customer decision?</a:t>
            </a:r>
          </a:p>
        </p:txBody>
      </p:sp>
      <p:sp>
        <p:nvSpPr>
          <p:cNvPr id="10" name="Pfeil nach rechts 9">
            <a:extLst>
              <a:ext uri="{FF2B5EF4-FFF2-40B4-BE49-F238E27FC236}">
                <a16:creationId xmlns:a16="http://schemas.microsoft.com/office/drawing/2014/main" id="{BC5DA452-94B9-144A-894B-48678CAE5D37}"/>
              </a:ext>
            </a:extLst>
          </p:cNvPr>
          <p:cNvSpPr/>
          <p:nvPr/>
        </p:nvSpPr>
        <p:spPr>
          <a:xfrm rot="5400000">
            <a:off x="3453959" y="3525837"/>
            <a:ext cx="596814" cy="463625"/>
          </a:xfrm>
          <a:prstGeom prst="rightArrow">
            <a:avLst>
              <a:gd name="adj1" fmla="val 25439"/>
              <a:gd name="adj2" fmla="val 37909"/>
            </a:avLst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7FDE1BF5-6167-4648-B49D-A16CF1E871DA}"/>
              </a:ext>
            </a:extLst>
          </p:cNvPr>
          <p:cNvSpPr txBox="1"/>
          <p:nvPr/>
        </p:nvSpPr>
        <p:spPr>
          <a:xfrm>
            <a:off x="1310437" y="4152672"/>
            <a:ext cx="47177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en-GB" sz="1600" dirty="0"/>
              <a:t>Targeting marketing efforts on customers who are likely to accept our offers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4FE52627-DC46-F843-9A83-EFDE20AD77BC}"/>
              </a:ext>
            </a:extLst>
          </p:cNvPr>
          <p:cNvSpPr txBox="1"/>
          <p:nvPr/>
        </p:nvSpPr>
        <p:spPr>
          <a:xfrm>
            <a:off x="6169188" y="4192526"/>
            <a:ext cx="48094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en-GB" sz="1600" dirty="0"/>
              <a:t>Making Sales aware of how a profitable lead is characterized </a:t>
            </a:r>
            <a:br>
              <a:rPr lang="en-GB" sz="1600" dirty="0"/>
            </a:br>
            <a:endParaRPr lang="en-GB" sz="1600" dirty="0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6170CBFB-71EE-0340-948F-716FDE6A1BDC}"/>
              </a:ext>
            </a:extLst>
          </p:cNvPr>
          <p:cNvSpPr txBox="1"/>
          <p:nvPr/>
        </p:nvSpPr>
        <p:spPr>
          <a:xfrm>
            <a:off x="1310437" y="5632032"/>
            <a:ext cx="51815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GB" sz="1600" dirty="0"/>
              <a:t>Development of a machine learning model to predict customer behaviour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B8E9BB7F-F505-C74B-AA24-10FF531F0338}"/>
              </a:ext>
            </a:extLst>
          </p:cNvPr>
          <p:cNvSpPr txBox="1"/>
          <p:nvPr/>
        </p:nvSpPr>
        <p:spPr>
          <a:xfrm>
            <a:off x="6130933" y="5748831"/>
            <a:ext cx="51815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en-GB" sz="1600" dirty="0"/>
              <a:t>Heatmap of characteristics, qualitative analysis</a:t>
            </a:r>
          </a:p>
        </p:txBody>
      </p:sp>
      <p:pic>
        <p:nvPicPr>
          <p:cNvPr id="19" name="Grafik 18" descr="Universeller Zugriff Silhouette">
            <a:extLst>
              <a:ext uri="{FF2B5EF4-FFF2-40B4-BE49-F238E27FC236}">
                <a16:creationId xmlns:a16="http://schemas.microsoft.com/office/drawing/2014/main" id="{E93F73FA-D09C-8C47-9391-C07DFD6722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64533" y="1833522"/>
            <a:ext cx="914400" cy="914400"/>
          </a:xfrm>
          <a:prstGeom prst="rect">
            <a:avLst/>
          </a:prstGeom>
        </p:spPr>
      </p:pic>
      <p:pic>
        <p:nvPicPr>
          <p:cNvPr id="21" name="Grafik 20" descr="Kreditkarte Silhouette">
            <a:extLst>
              <a:ext uri="{FF2B5EF4-FFF2-40B4-BE49-F238E27FC236}">
                <a16:creationId xmlns:a16="http://schemas.microsoft.com/office/drawing/2014/main" id="{538DC414-674A-9848-86E1-F058DF2A65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96200" y="1838821"/>
            <a:ext cx="914400" cy="914400"/>
          </a:xfrm>
          <a:prstGeom prst="rect">
            <a:avLst/>
          </a:prstGeom>
        </p:spPr>
      </p:pic>
      <p:sp>
        <p:nvSpPr>
          <p:cNvPr id="22" name="Pfeil nach rechts 21">
            <a:extLst>
              <a:ext uri="{FF2B5EF4-FFF2-40B4-BE49-F238E27FC236}">
                <a16:creationId xmlns:a16="http://schemas.microsoft.com/office/drawing/2014/main" id="{6AA8F54E-7520-4D42-8A9D-9FF2B9E322F8}"/>
              </a:ext>
            </a:extLst>
          </p:cNvPr>
          <p:cNvSpPr/>
          <p:nvPr/>
        </p:nvSpPr>
        <p:spPr>
          <a:xfrm rot="5400000">
            <a:off x="3453960" y="4955161"/>
            <a:ext cx="596814" cy="463625"/>
          </a:xfrm>
          <a:prstGeom prst="rightArrow">
            <a:avLst>
              <a:gd name="adj1" fmla="val 25439"/>
              <a:gd name="adj2" fmla="val 37909"/>
            </a:avLst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Pfeil nach rechts 23">
            <a:extLst>
              <a:ext uri="{FF2B5EF4-FFF2-40B4-BE49-F238E27FC236}">
                <a16:creationId xmlns:a16="http://schemas.microsoft.com/office/drawing/2014/main" id="{434B777A-6E98-4542-B1D2-7E90ED191339}"/>
              </a:ext>
            </a:extLst>
          </p:cNvPr>
          <p:cNvSpPr/>
          <p:nvPr/>
        </p:nvSpPr>
        <p:spPr>
          <a:xfrm rot="5400000">
            <a:off x="8423327" y="3520379"/>
            <a:ext cx="596814" cy="463625"/>
          </a:xfrm>
          <a:prstGeom prst="rightArrow">
            <a:avLst>
              <a:gd name="adj1" fmla="val 25439"/>
              <a:gd name="adj2" fmla="val 37909"/>
            </a:avLst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Pfeil nach rechts 24">
            <a:extLst>
              <a:ext uri="{FF2B5EF4-FFF2-40B4-BE49-F238E27FC236}">
                <a16:creationId xmlns:a16="http://schemas.microsoft.com/office/drawing/2014/main" id="{2829A95B-A5A4-E14B-8C85-AF62AC3E381F}"/>
              </a:ext>
            </a:extLst>
          </p:cNvPr>
          <p:cNvSpPr/>
          <p:nvPr/>
        </p:nvSpPr>
        <p:spPr>
          <a:xfrm rot="5400000">
            <a:off x="8423327" y="5001299"/>
            <a:ext cx="596814" cy="463625"/>
          </a:xfrm>
          <a:prstGeom prst="rightArrow">
            <a:avLst>
              <a:gd name="adj1" fmla="val 25439"/>
              <a:gd name="adj2" fmla="val 37909"/>
            </a:avLst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8" name="Gerade Verbindung 27">
            <a:extLst>
              <a:ext uri="{FF2B5EF4-FFF2-40B4-BE49-F238E27FC236}">
                <a16:creationId xmlns:a16="http://schemas.microsoft.com/office/drawing/2014/main" id="{DD28BDDD-2CD9-E244-8198-915F952488AB}"/>
              </a:ext>
            </a:extLst>
          </p:cNvPr>
          <p:cNvCxnSpPr>
            <a:cxnSpLocks/>
          </p:cNvCxnSpPr>
          <p:nvPr/>
        </p:nvCxnSpPr>
        <p:spPr>
          <a:xfrm>
            <a:off x="1720994" y="2730867"/>
            <a:ext cx="437500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30">
            <a:extLst>
              <a:ext uri="{FF2B5EF4-FFF2-40B4-BE49-F238E27FC236}">
                <a16:creationId xmlns:a16="http://schemas.microsoft.com/office/drawing/2014/main" id="{52BFC6FF-76BC-DE4D-B657-81255094E910}"/>
              </a:ext>
            </a:extLst>
          </p:cNvPr>
          <p:cNvCxnSpPr>
            <a:cxnSpLocks/>
          </p:cNvCxnSpPr>
          <p:nvPr/>
        </p:nvCxnSpPr>
        <p:spPr>
          <a:xfrm>
            <a:off x="6603596" y="2730867"/>
            <a:ext cx="437500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ichtungspfeil 2">
            <a:extLst>
              <a:ext uri="{FF2B5EF4-FFF2-40B4-BE49-F238E27FC236}">
                <a16:creationId xmlns:a16="http://schemas.microsoft.com/office/drawing/2014/main" id="{6493DA25-FA2B-1B45-8E56-5EF468E23E02}"/>
              </a:ext>
            </a:extLst>
          </p:cNvPr>
          <p:cNvSpPr/>
          <p:nvPr/>
        </p:nvSpPr>
        <p:spPr>
          <a:xfrm>
            <a:off x="261257" y="2793824"/>
            <a:ext cx="1459737" cy="635176"/>
          </a:xfrm>
          <a:prstGeom prst="homePlate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What</a:t>
            </a:r>
            <a:endParaRPr lang="de-DE" dirty="0"/>
          </a:p>
        </p:txBody>
      </p:sp>
      <p:sp>
        <p:nvSpPr>
          <p:cNvPr id="23" name="Richtungspfeil 22">
            <a:extLst>
              <a:ext uri="{FF2B5EF4-FFF2-40B4-BE49-F238E27FC236}">
                <a16:creationId xmlns:a16="http://schemas.microsoft.com/office/drawing/2014/main" id="{8DCE0E56-556D-5D4C-8DFA-FC6E9DE2815A}"/>
              </a:ext>
            </a:extLst>
          </p:cNvPr>
          <p:cNvSpPr/>
          <p:nvPr/>
        </p:nvSpPr>
        <p:spPr>
          <a:xfrm>
            <a:off x="261255" y="4191272"/>
            <a:ext cx="1459737" cy="635176"/>
          </a:xfrm>
          <a:prstGeom prst="homePlate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Why</a:t>
            </a:r>
            <a:endParaRPr lang="de-DE" dirty="0"/>
          </a:p>
        </p:txBody>
      </p:sp>
      <p:sp>
        <p:nvSpPr>
          <p:cNvPr id="26" name="Richtungspfeil 25">
            <a:extLst>
              <a:ext uri="{FF2B5EF4-FFF2-40B4-BE49-F238E27FC236}">
                <a16:creationId xmlns:a16="http://schemas.microsoft.com/office/drawing/2014/main" id="{56FC61BB-A630-D04F-84CB-7E7339CF6400}"/>
              </a:ext>
            </a:extLst>
          </p:cNvPr>
          <p:cNvSpPr/>
          <p:nvPr/>
        </p:nvSpPr>
        <p:spPr>
          <a:xfrm>
            <a:off x="261255" y="5588719"/>
            <a:ext cx="1459737" cy="635176"/>
          </a:xfrm>
          <a:prstGeom prst="homePlate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How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31180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72492CD-5966-8D4F-8EB9-7C0014FAE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 err="1">
                <a:latin typeface="Gill Sans MT" panose="020B0502020104020203" pitchFamily="34" charset="77"/>
              </a:rPr>
              <a:t>Process</a:t>
            </a:r>
            <a:endParaRPr lang="de-DE" b="1" dirty="0">
              <a:latin typeface="Gill Sans MT" panose="020B0502020104020203" pitchFamily="34" charset="77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D7FAE919-BED0-2041-B45E-E6AD894A95AB}"/>
              </a:ext>
            </a:extLst>
          </p:cNvPr>
          <p:cNvSpPr/>
          <p:nvPr/>
        </p:nvSpPr>
        <p:spPr>
          <a:xfrm>
            <a:off x="7994468" y="309893"/>
            <a:ext cx="4014652" cy="2960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4BBA539F-FBBD-7F4F-BBB5-AA709AA0E2D0}"/>
              </a:ext>
            </a:extLst>
          </p:cNvPr>
          <p:cNvSpPr/>
          <p:nvPr/>
        </p:nvSpPr>
        <p:spPr>
          <a:xfrm>
            <a:off x="230777" y="125709"/>
            <a:ext cx="11730446" cy="2960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9A415C71-2A97-444F-ABBD-92A3FC2D8228}"/>
              </a:ext>
            </a:extLst>
          </p:cNvPr>
          <p:cNvSpPr/>
          <p:nvPr/>
        </p:nvSpPr>
        <p:spPr>
          <a:xfrm>
            <a:off x="261257" y="296091"/>
            <a:ext cx="11730446" cy="2960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7E278532-68A6-DE45-8CE1-EDB9B23344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5674" y="3838307"/>
            <a:ext cx="3657600" cy="822960"/>
          </a:xfrm>
          <a:prstGeom prst="rect">
            <a:avLst/>
          </a:prstGeom>
        </p:spPr>
      </p:pic>
      <p:pic>
        <p:nvPicPr>
          <p:cNvPr id="19" name="Grafik 18" descr="Datenbank Silhouette">
            <a:extLst>
              <a:ext uri="{FF2B5EF4-FFF2-40B4-BE49-F238E27FC236}">
                <a16:creationId xmlns:a16="http://schemas.microsoft.com/office/drawing/2014/main" id="{19EF439F-23A8-7944-A184-FD44947C2A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8726" y="3578843"/>
            <a:ext cx="1321369" cy="1321369"/>
          </a:xfrm>
          <a:prstGeom prst="rect">
            <a:avLst/>
          </a:prstGeom>
        </p:spPr>
      </p:pic>
      <p:sp>
        <p:nvSpPr>
          <p:cNvPr id="20" name="Pfeil nach rechts 19">
            <a:extLst>
              <a:ext uri="{FF2B5EF4-FFF2-40B4-BE49-F238E27FC236}">
                <a16:creationId xmlns:a16="http://schemas.microsoft.com/office/drawing/2014/main" id="{95045150-6BDC-344B-AFB3-2917A3EBE2F5}"/>
              </a:ext>
            </a:extLst>
          </p:cNvPr>
          <p:cNvSpPr/>
          <p:nvPr/>
        </p:nvSpPr>
        <p:spPr>
          <a:xfrm>
            <a:off x="2604352" y="4034875"/>
            <a:ext cx="1071320" cy="409303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438A67F6-F8E1-0449-AA1C-75E2D8FFCD0D}"/>
              </a:ext>
            </a:extLst>
          </p:cNvPr>
          <p:cNvSpPr txBox="1"/>
          <p:nvPr/>
        </p:nvSpPr>
        <p:spPr>
          <a:xfrm>
            <a:off x="2208278" y="5943320"/>
            <a:ext cx="19457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Extraction with SQL</a:t>
            </a:r>
          </a:p>
        </p:txBody>
      </p:sp>
      <p:sp>
        <p:nvSpPr>
          <p:cNvPr id="23" name="Pfeil nach rechts 22">
            <a:extLst>
              <a:ext uri="{FF2B5EF4-FFF2-40B4-BE49-F238E27FC236}">
                <a16:creationId xmlns:a16="http://schemas.microsoft.com/office/drawing/2014/main" id="{E05CF2B3-072A-F545-8E44-853C1F50169E}"/>
              </a:ext>
            </a:extLst>
          </p:cNvPr>
          <p:cNvSpPr/>
          <p:nvPr/>
        </p:nvSpPr>
        <p:spPr>
          <a:xfrm>
            <a:off x="6257193" y="4034875"/>
            <a:ext cx="1071320" cy="409303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5" name="Gerade Verbindung 24">
            <a:extLst>
              <a:ext uri="{FF2B5EF4-FFF2-40B4-BE49-F238E27FC236}">
                <a16:creationId xmlns:a16="http://schemas.microsoft.com/office/drawing/2014/main" id="{E984979C-B646-C546-9874-1CFCB0F71DF3}"/>
              </a:ext>
            </a:extLst>
          </p:cNvPr>
          <p:cNvCxnSpPr>
            <a:cxnSpLocks/>
          </p:cNvCxnSpPr>
          <p:nvPr/>
        </p:nvCxnSpPr>
        <p:spPr>
          <a:xfrm>
            <a:off x="3048000" y="4537166"/>
            <a:ext cx="0" cy="14263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25">
            <a:extLst>
              <a:ext uri="{FF2B5EF4-FFF2-40B4-BE49-F238E27FC236}">
                <a16:creationId xmlns:a16="http://schemas.microsoft.com/office/drawing/2014/main" id="{F5BF8558-8646-9C42-8237-816C03F05EF2}"/>
              </a:ext>
            </a:extLst>
          </p:cNvPr>
          <p:cNvCxnSpPr>
            <a:cxnSpLocks/>
          </p:cNvCxnSpPr>
          <p:nvPr/>
        </p:nvCxnSpPr>
        <p:spPr>
          <a:xfrm>
            <a:off x="2208278" y="5963516"/>
            <a:ext cx="179766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31">
            <a:extLst>
              <a:ext uri="{FF2B5EF4-FFF2-40B4-BE49-F238E27FC236}">
                <a16:creationId xmlns:a16="http://schemas.microsoft.com/office/drawing/2014/main" id="{051429C1-6342-2D40-9E63-0308CE2CAAE8}"/>
              </a:ext>
            </a:extLst>
          </p:cNvPr>
          <p:cNvCxnSpPr>
            <a:cxnSpLocks/>
          </p:cNvCxnSpPr>
          <p:nvPr/>
        </p:nvCxnSpPr>
        <p:spPr>
          <a:xfrm flipV="1">
            <a:off x="1585612" y="2746770"/>
            <a:ext cx="1" cy="8320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32">
            <a:extLst>
              <a:ext uri="{FF2B5EF4-FFF2-40B4-BE49-F238E27FC236}">
                <a16:creationId xmlns:a16="http://schemas.microsoft.com/office/drawing/2014/main" id="{59BBE79C-EBE0-AB4A-866E-9CCFEAB018FE}"/>
              </a:ext>
            </a:extLst>
          </p:cNvPr>
          <p:cNvCxnSpPr>
            <a:cxnSpLocks/>
          </p:cNvCxnSpPr>
          <p:nvPr/>
        </p:nvCxnSpPr>
        <p:spPr>
          <a:xfrm>
            <a:off x="628375" y="2746770"/>
            <a:ext cx="197597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feld 40">
            <a:extLst>
              <a:ext uri="{FF2B5EF4-FFF2-40B4-BE49-F238E27FC236}">
                <a16:creationId xmlns:a16="http://schemas.microsoft.com/office/drawing/2014/main" id="{81D375C8-22BD-254E-97EB-18C52929A3DC}"/>
              </a:ext>
            </a:extLst>
          </p:cNvPr>
          <p:cNvSpPr txBox="1"/>
          <p:nvPr/>
        </p:nvSpPr>
        <p:spPr>
          <a:xfrm>
            <a:off x="571612" y="2203450"/>
            <a:ext cx="22614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Our Database and Results from Marketing</a:t>
            </a:r>
          </a:p>
        </p:txBody>
      </p:sp>
      <p:grpSp>
        <p:nvGrpSpPr>
          <p:cNvPr id="47" name="Gruppieren 46">
            <a:extLst>
              <a:ext uri="{FF2B5EF4-FFF2-40B4-BE49-F238E27FC236}">
                <a16:creationId xmlns:a16="http://schemas.microsoft.com/office/drawing/2014/main" id="{D738171D-EAAF-ED43-9279-BB02944A3A56}"/>
              </a:ext>
            </a:extLst>
          </p:cNvPr>
          <p:cNvGrpSpPr/>
          <p:nvPr/>
        </p:nvGrpSpPr>
        <p:grpSpPr>
          <a:xfrm rot="249081">
            <a:off x="4364540" y="1995963"/>
            <a:ext cx="1440000" cy="1440000"/>
            <a:chOff x="5773409" y="2278019"/>
            <a:chExt cx="1440000" cy="1440000"/>
          </a:xfrm>
        </p:grpSpPr>
        <p:sp>
          <p:nvSpPr>
            <p:cNvPr id="43" name="Bogen 42">
              <a:extLst>
                <a:ext uri="{FF2B5EF4-FFF2-40B4-BE49-F238E27FC236}">
                  <a16:creationId xmlns:a16="http://schemas.microsoft.com/office/drawing/2014/main" id="{34AED65F-DACF-EE4C-B853-08850794C404}"/>
                </a:ext>
              </a:extLst>
            </p:cNvPr>
            <p:cNvSpPr/>
            <p:nvPr/>
          </p:nvSpPr>
          <p:spPr>
            <a:xfrm>
              <a:off x="5773409" y="2278019"/>
              <a:ext cx="1440000" cy="1440000"/>
            </a:xfrm>
            <a:prstGeom prst="arc">
              <a:avLst/>
            </a:prstGeom>
            <a:ln w="254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44" name="Bogen 43">
              <a:extLst>
                <a:ext uri="{FF2B5EF4-FFF2-40B4-BE49-F238E27FC236}">
                  <a16:creationId xmlns:a16="http://schemas.microsoft.com/office/drawing/2014/main" id="{795DB9B4-7F9E-9D47-A13E-7E47B713B3D7}"/>
                </a:ext>
              </a:extLst>
            </p:cNvPr>
            <p:cNvSpPr/>
            <p:nvPr/>
          </p:nvSpPr>
          <p:spPr>
            <a:xfrm rot="5400000">
              <a:off x="5773409" y="2278019"/>
              <a:ext cx="1440000" cy="1440000"/>
            </a:xfrm>
            <a:prstGeom prst="arc">
              <a:avLst/>
            </a:prstGeom>
            <a:ln w="254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45" name="Bogen 44">
              <a:extLst>
                <a:ext uri="{FF2B5EF4-FFF2-40B4-BE49-F238E27FC236}">
                  <a16:creationId xmlns:a16="http://schemas.microsoft.com/office/drawing/2014/main" id="{DAE58BAB-AD91-D64A-9A5B-B0B9B483B6D6}"/>
                </a:ext>
              </a:extLst>
            </p:cNvPr>
            <p:cNvSpPr/>
            <p:nvPr/>
          </p:nvSpPr>
          <p:spPr>
            <a:xfrm rot="10800000">
              <a:off x="5773409" y="2278019"/>
              <a:ext cx="1440000" cy="1440000"/>
            </a:xfrm>
            <a:prstGeom prst="arc">
              <a:avLst/>
            </a:prstGeom>
            <a:ln w="254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46" name="Bogen 45">
              <a:extLst>
                <a:ext uri="{FF2B5EF4-FFF2-40B4-BE49-F238E27FC236}">
                  <a16:creationId xmlns:a16="http://schemas.microsoft.com/office/drawing/2014/main" id="{98BE45D2-834A-E040-8886-83A25605E6AD}"/>
                </a:ext>
              </a:extLst>
            </p:cNvPr>
            <p:cNvSpPr/>
            <p:nvPr/>
          </p:nvSpPr>
          <p:spPr>
            <a:xfrm rot="16200000">
              <a:off x="5773409" y="2278019"/>
              <a:ext cx="1440000" cy="1440000"/>
            </a:xfrm>
            <a:prstGeom prst="arc">
              <a:avLst/>
            </a:prstGeom>
            <a:ln w="254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pic>
        <p:nvPicPr>
          <p:cNvPr id="6" name="Grafik 5">
            <a:extLst>
              <a:ext uri="{FF2B5EF4-FFF2-40B4-BE49-F238E27FC236}">
                <a16:creationId xmlns:a16="http://schemas.microsoft.com/office/drawing/2014/main" id="{4EEF6B30-7720-8241-936B-1E70B593C8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6248" y="3392291"/>
            <a:ext cx="1636585" cy="1895711"/>
          </a:xfrm>
          <a:prstGeom prst="rect">
            <a:avLst/>
          </a:prstGeom>
        </p:spPr>
      </p:pic>
      <p:cxnSp>
        <p:nvCxnSpPr>
          <p:cNvPr id="49" name="Gerade Verbindung 48">
            <a:extLst>
              <a:ext uri="{FF2B5EF4-FFF2-40B4-BE49-F238E27FC236}">
                <a16:creationId xmlns:a16="http://schemas.microsoft.com/office/drawing/2014/main" id="{FF4CCC39-59FB-9F4F-AF4E-004DC9834CBF}"/>
              </a:ext>
            </a:extLst>
          </p:cNvPr>
          <p:cNvCxnSpPr>
            <a:cxnSpLocks/>
          </p:cNvCxnSpPr>
          <p:nvPr/>
        </p:nvCxnSpPr>
        <p:spPr>
          <a:xfrm flipV="1">
            <a:off x="9706355" y="3038763"/>
            <a:ext cx="1" cy="8320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Gerade Verbindung 49">
            <a:extLst>
              <a:ext uri="{FF2B5EF4-FFF2-40B4-BE49-F238E27FC236}">
                <a16:creationId xmlns:a16="http://schemas.microsoft.com/office/drawing/2014/main" id="{2665192C-5725-6A4E-849E-1AFD1F5380A2}"/>
              </a:ext>
            </a:extLst>
          </p:cNvPr>
          <p:cNvCxnSpPr>
            <a:cxnSpLocks/>
          </p:cNvCxnSpPr>
          <p:nvPr/>
        </p:nvCxnSpPr>
        <p:spPr>
          <a:xfrm>
            <a:off x="8749118" y="3038763"/>
            <a:ext cx="240656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feld 50">
            <a:extLst>
              <a:ext uri="{FF2B5EF4-FFF2-40B4-BE49-F238E27FC236}">
                <a16:creationId xmlns:a16="http://schemas.microsoft.com/office/drawing/2014/main" id="{3DF023C9-A73B-3A44-9EF3-C30B461E0CD1}"/>
              </a:ext>
            </a:extLst>
          </p:cNvPr>
          <p:cNvSpPr txBox="1"/>
          <p:nvPr/>
        </p:nvSpPr>
        <p:spPr>
          <a:xfrm>
            <a:off x="8740794" y="2490008"/>
            <a:ext cx="26909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Preparing graphs and results for management  </a:t>
            </a:r>
          </a:p>
        </p:txBody>
      </p:sp>
      <p:cxnSp>
        <p:nvCxnSpPr>
          <p:cNvPr id="52" name="Gerade Verbindung 51">
            <a:extLst>
              <a:ext uri="{FF2B5EF4-FFF2-40B4-BE49-F238E27FC236}">
                <a16:creationId xmlns:a16="http://schemas.microsoft.com/office/drawing/2014/main" id="{31312A1A-BEC2-1341-94AD-08621E0EA65C}"/>
              </a:ext>
            </a:extLst>
          </p:cNvPr>
          <p:cNvCxnSpPr>
            <a:cxnSpLocks/>
          </p:cNvCxnSpPr>
          <p:nvPr/>
        </p:nvCxnSpPr>
        <p:spPr>
          <a:xfrm>
            <a:off x="6799677" y="4537166"/>
            <a:ext cx="0" cy="9822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Gerade Verbindung 52">
            <a:extLst>
              <a:ext uri="{FF2B5EF4-FFF2-40B4-BE49-F238E27FC236}">
                <a16:creationId xmlns:a16="http://schemas.microsoft.com/office/drawing/2014/main" id="{DC57551D-BB3A-F346-8102-017489A56E12}"/>
              </a:ext>
            </a:extLst>
          </p:cNvPr>
          <p:cNvCxnSpPr>
            <a:cxnSpLocks/>
          </p:cNvCxnSpPr>
          <p:nvPr/>
        </p:nvCxnSpPr>
        <p:spPr>
          <a:xfrm>
            <a:off x="6048757" y="5519458"/>
            <a:ext cx="32726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feld 56">
            <a:extLst>
              <a:ext uri="{FF2B5EF4-FFF2-40B4-BE49-F238E27FC236}">
                <a16:creationId xmlns:a16="http://schemas.microsoft.com/office/drawing/2014/main" id="{DC05AF68-061F-9F4B-A338-C7F60CB25DC1}"/>
              </a:ext>
            </a:extLst>
          </p:cNvPr>
          <p:cNvSpPr txBox="1"/>
          <p:nvPr/>
        </p:nvSpPr>
        <p:spPr>
          <a:xfrm>
            <a:off x="6048757" y="5519458"/>
            <a:ext cx="34091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Extract to .csv and import to tableau</a:t>
            </a:r>
          </a:p>
        </p:txBody>
      </p:sp>
      <p:sp>
        <p:nvSpPr>
          <p:cNvPr id="59" name="Textfeld 58">
            <a:extLst>
              <a:ext uri="{FF2B5EF4-FFF2-40B4-BE49-F238E27FC236}">
                <a16:creationId xmlns:a16="http://schemas.microsoft.com/office/drawing/2014/main" id="{D7C306A1-4181-6F48-911E-3C36C9FC24B3}"/>
              </a:ext>
            </a:extLst>
          </p:cNvPr>
          <p:cNvSpPr txBox="1"/>
          <p:nvPr/>
        </p:nvSpPr>
        <p:spPr>
          <a:xfrm>
            <a:off x="4594891" y="2354514"/>
            <a:ext cx="2519764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600" dirty="0"/>
              <a:t>Cleaning, Wrangling, EDA,</a:t>
            </a:r>
          </a:p>
          <a:p>
            <a:r>
              <a:rPr lang="en-GB" sz="1600" dirty="0"/>
              <a:t>Pre-processing, Predictions </a:t>
            </a:r>
          </a:p>
        </p:txBody>
      </p:sp>
    </p:spTree>
    <p:extLst>
      <p:ext uri="{BB962C8B-B14F-4D97-AF65-F5344CB8AC3E}">
        <p14:creationId xmlns:p14="http://schemas.microsoft.com/office/powerpoint/2010/main" val="41036882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72492CD-5966-8D4F-8EB9-7C0014FAE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 err="1">
                <a:latin typeface="Gill Sans MT" panose="020B0502020104020203" pitchFamily="34" charset="77"/>
              </a:rPr>
              <a:t>Process</a:t>
            </a:r>
            <a:endParaRPr lang="de-DE" b="1" dirty="0">
              <a:latin typeface="Gill Sans MT" panose="020B0502020104020203" pitchFamily="34" charset="77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D7FAE919-BED0-2041-B45E-E6AD894A95AB}"/>
              </a:ext>
            </a:extLst>
          </p:cNvPr>
          <p:cNvSpPr/>
          <p:nvPr/>
        </p:nvSpPr>
        <p:spPr>
          <a:xfrm>
            <a:off x="7994468" y="309893"/>
            <a:ext cx="4014652" cy="2960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4BBA539F-FBBD-7F4F-BBB5-AA709AA0E2D0}"/>
              </a:ext>
            </a:extLst>
          </p:cNvPr>
          <p:cNvSpPr/>
          <p:nvPr/>
        </p:nvSpPr>
        <p:spPr>
          <a:xfrm>
            <a:off x="230777" y="125709"/>
            <a:ext cx="11730446" cy="2960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9A415C71-2A97-444F-ABBD-92A3FC2D8228}"/>
              </a:ext>
            </a:extLst>
          </p:cNvPr>
          <p:cNvSpPr/>
          <p:nvPr/>
        </p:nvSpPr>
        <p:spPr>
          <a:xfrm>
            <a:off x="261257" y="296091"/>
            <a:ext cx="11730446" cy="2960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4EEF6B30-7720-8241-936B-1E70B593C8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027" y="3534929"/>
            <a:ext cx="1114177" cy="1290588"/>
          </a:xfrm>
          <a:prstGeom prst="rect">
            <a:avLst/>
          </a:prstGeom>
        </p:spPr>
      </p:pic>
      <p:sp>
        <p:nvSpPr>
          <p:cNvPr id="59" name="Textfeld 58">
            <a:extLst>
              <a:ext uri="{FF2B5EF4-FFF2-40B4-BE49-F238E27FC236}">
                <a16:creationId xmlns:a16="http://schemas.microsoft.com/office/drawing/2014/main" id="{D7C306A1-4181-6F48-911E-3C36C9FC24B3}"/>
              </a:ext>
            </a:extLst>
          </p:cNvPr>
          <p:cNvSpPr txBox="1"/>
          <p:nvPr/>
        </p:nvSpPr>
        <p:spPr>
          <a:xfrm>
            <a:off x="7132318" y="2365679"/>
            <a:ext cx="4275909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600" b="1" dirty="0"/>
              <a:t>1</a:t>
            </a:r>
            <a:r>
              <a:rPr lang="en-GB" sz="1600" b="1" baseline="30000" dirty="0"/>
              <a:t>st</a:t>
            </a:r>
            <a:br>
              <a:rPr lang="en-GB" sz="1600" b="1" baseline="30000" dirty="0"/>
            </a:br>
            <a:r>
              <a:rPr lang="en-GB" sz="1600" dirty="0"/>
              <a:t>No sampling technique.</a:t>
            </a:r>
            <a:br>
              <a:rPr lang="en-GB" sz="1600" dirty="0"/>
            </a:br>
            <a:r>
              <a:rPr lang="en-GB" sz="1600" b="1" dirty="0"/>
              <a:t>94%</a:t>
            </a:r>
            <a:r>
              <a:rPr lang="en-GB" sz="1600" dirty="0"/>
              <a:t> but no positive </a:t>
            </a: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F2EAB37B-C51E-0B43-B6C9-05F918C77ACF}"/>
              </a:ext>
            </a:extLst>
          </p:cNvPr>
          <p:cNvSpPr txBox="1"/>
          <p:nvPr/>
        </p:nvSpPr>
        <p:spPr>
          <a:xfrm>
            <a:off x="7600403" y="3869735"/>
            <a:ext cx="3923211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600" b="1" dirty="0"/>
              <a:t>2</a:t>
            </a:r>
            <a:r>
              <a:rPr lang="en-GB" sz="1600" b="1" baseline="30000" dirty="0"/>
              <a:t>nd</a:t>
            </a:r>
            <a:r>
              <a:rPr lang="en-GB" sz="1600" b="1" dirty="0"/>
              <a:t> </a:t>
            </a:r>
          </a:p>
          <a:p>
            <a:r>
              <a:rPr lang="en-GB" sz="1600" dirty="0"/>
              <a:t>SMOTE sampling technique</a:t>
            </a:r>
            <a:br>
              <a:rPr lang="en-GB" sz="1600" dirty="0"/>
            </a:br>
            <a:r>
              <a:rPr lang="en-GB" sz="1600" b="1" dirty="0"/>
              <a:t>72% </a:t>
            </a:r>
            <a:r>
              <a:rPr lang="en-GB" sz="1600" dirty="0"/>
              <a:t>accuracy score 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E6313A81-EA53-2045-BB95-14872DCF8F22}"/>
              </a:ext>
            </a:extLst>
          </p:cNvPr>
          <p:cNvSpPr txBox="1"/>
          <p:nvPr/>
        </p:nvSpPr>
        <p:spPr>
          <a:xfrm>
            <a:off x="5287438" y="5717110"/>
            <a:ext cx="3923211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600" b="1" dirty="0"/>
              <a:t>3</a:t>
            </a:r>
            <a:r>
              <a:rPr lang="en-GB" sz="1600" b="1" baseline="30000" dirty="0"/>
              <a:t>rd</a:t>
            </a:r>
          </a:p>
          <a:p>
            <a:r>
              <a:rPr lang="en-GB" sz="1600" dirty="0"/>
              <a:t>random oversampling</a:t>
            </a:r>
          </a:p>
          <a:p>
            <a:r>
              <a:rPr lang="en-GB" sz="1600" b="1" dirty="0"/>
              <a:t>69</a:t>
            </a:r>
            <a:r>
              <a:rPr lang="en-GB" sz="1600" dirty="0"/>
              <a:t> % accuracy</a:t>
            </a: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FDA1C5B3-1EF1-BE48-ADF9-239EAC0D678E}"/>
              </a:ext>
            </a:extLst>
          </p:cNvPr>
          <p:cNvSpPr txBox="1"/>
          <p:nvPr/>
        </p:nvSpPr>
        <p:spPr>
          <a:xfrm>
            <a:off x="2403878" y="3641614"/>
            <a:ext cx="2002658" cy="107721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600" b="1" dirty="0"/>
              <a:t>4</a:t>
            </a:r>
            <a:r>
              <a:rPr lang="en-GB" sz="1600" b="1" baseline="30000" dirty="0"/>
              <a:t>th</a:t>
            </a:r>
            <a:br>
              <a:rPr lang="en-GB" sz="1600" dirty="0"/>
            </a:br>
            <a:r>
              <a:rPr lang="en-GB" sz="1600" dirty="0"/>
              <a:t>Drop columns </a:t>
            </a:r>
            <a:br>
              <a:rPr lang="en-GB" sz="1600" dirty="0"/>
            </a:br>
            <a:r>
              <a:rPr lang="en-GB" sz="1600" dirty="0"/>
              <a:t>(no of bank accounts) </a:t>
            </a:r>
          </a:p>
          <a:p>
            <a:r>
              <a:rPr lang="en-GB" sz="1600" b="1" dirty="0"/>
              <a:t>71%</a:t>
            </a:r>
            <a:r>
              <a:rPr lang="en-GB" sz="1600" dirty="0"/>
              <a:t> accuracy score</a:t>
            </a: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9F655365-1F74-F14A-937B-04E2A9B2206D}"/>
              </a:ext>
            </a:extLst>
          </p:cNvPr>
          <p:cNvSpPr txBox="1"/>
          <p:nvPr/>
        </p:nvSpPr>
        <p:spPr>
          <a:xfrm>
            <a:off x="2828109" y="1961861"/>
            <a:ext cx="4182292" cy="107721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600" b="1" dirty="0"/>
              <a:t>5</a:t>
            </a:r>
            <a:r>
              <a:rPr lang="en-GB" sz="1600" b="1" baseline="30000" dirty="0"/>
              <a:t>th</a:t>
            </a:r>
            <a:endParaRPr lang="en-GB" sz="1600" b="1" dirty="0"/>
          </a:p>
          <a:p>
            <a:r>
              <a:rPr lang="en-GB" sz="1600" dirty="0"/>
              <a:t>hybrid: Smote, Tomek, dropping Q1, Q2, Q3, Q4</a:t>
            </a:r>
          </a:p>
          <a:p>
            <a:r>
              <a:rPr lang="en-GB" sz="1600" b="1" dirty="0"/>
              <a:t>73%</a:t>
            </a:r>
            <a:r>
              <a:rPr lang="en-GB" sz="1600" dirty="0"/>
              <a:t> accuracy score </a:t>
            </a:r>
          </a:p>
          <a:p>
            <a:endParaRPr lang="en-GB" sz="1600" dirty="0"/>
          </a:p>
        </p:txBody>
      </p:sp>
      <p:grpSp>
        <p:nvGrpSpPr>
          <p:cNvPr id="47" name="Gruppieren 46">
            <a:extLst>
              <a:ext uri="{FF2B5EF4-FFF2-40B4-BE49-F238E27FC236}">
                <a16:creationId xmlns:a16="http://schemas.microsoft.com/office/drawing/2014/main" id="{D738171D-EAAF-ED43-9279-BB02944A3A56}"/>
              </a:ext>
            </a:extLst>
          </p:cNvPr>
          <p:cNvGrpSpPr/>
          <p:nvPr/>
        </p:nvGrpSpPr>
        <p:grpSpPr>
          <a:xfrm rot="249081">
            <a:off x="4410789" y="2650785"/>
            <a:ext cx="3082650" cy="3066866"/>
            <a:chOff x="5773409" y="2278019"/>
            <a:chExt cx="1440000" cy="1440000"/>
          </a:xfrm>
        </p:grpSpPr>
        <p:sp>
          <p:nvSpPr>
            <p:cNvPr id="43" name="Bogen 42">
              <a:extLst>
                <a:ext uri="{FF2B5EF4-FFF2-40B4-BE49-F238E27FC236}">
                  <a16:creationId xmlns:a16="http://schemas.microsoft.com/office/drawing/2014/main" id="{34AED65F-DACF-EE4C-B853-08850794C404}"/>
                </a:ext>
              </a:extLst>
            </p:cNvPr>
            <p:cNvSpPr/>
            <p:nvPr/>
          </p:nvSpPr>
          <p:spPr>
            <a:xfrm>
              <a:off x="5773409" y="2278019"/>
              <a:ext cx="1440000" cy="1440000"/>
            </a:xfrm>
            <a:prstGeom prst="arc">
              <a:avLst/>
            </a:prstGeom>
            <a:ln w="254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44" name="Bogen 43">
              <a:extLst>
                <a:ext uri="{FF2B5EF4-FFF2-40B4-BE49-F238E27FC236}">
                  <a16:creationId xmlns:a16="http://schemas.microsoft.com/office/drawing/2014/main" id="{795DB9B4-7F9E-9D47-A13E-7E47B713B3D7}"/>
                </a:ext>
              </a:extLst>
            </p:cNvPr>
            <p:cNvSpPr/>
            <p:nvPr/>
          </p:nvSpPr>
          <p:spPr>
            <a:xfrm rot="5400000">
              <a:off x="5773409" y="2278019"/>
              <a:ext cx="1440000" cy="1440000"/>
            </a:xfrm>
            <a:prstGeom prst="arc">
              <a:avLst/>
            </a:prstGeom>
            <a:ln w="254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45" name="Bogen 44">
              <a:extLst>
                <a:ext uri="{FF2B5EF4-FFF2-40B4-BE49-F238E27FC236}">
                  <a16:creationId xmlns:a16="http://schemas.microsoft.com/office/drawing/2014/main" id="{DAE58BAB-AD91-D64A-9A5B-B0B9B483B6D6}"/>
                </a:ext>
              </a:extLst>
            </p:cNvPr>
            <p:cNvSpPr/>
            <p:nvPr/>
          </p:nvSpPr>
          <p:spPr>
            <a:xfrm rot="10800000">
              <a:off x="5773409" y="2278019"/>
              <a:ext cx="1440000" cy="1440000"/>
            </a:xfrm>
            <a:prstGeom prst="arc">
              <a:avLst/>
            </a:prstGeom>
            <a:ln w="254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46" name="Bogen 45">
              <a:extLst>
                <a:ext uri="{FF2B5EF4-FFF2-40B4-BE49-F238E27FC236}">
                  <a16:creationId xmlns:a16="http://schemas.microsoft.com/office/drawing/2014/main" id="{98BE45D2-834A-E040-8886-83A25605E6AD}"/>
                </a:ext>
              </a:extLst>
            </p:cNvPr>
            <p:cNvSpPr/>
            <p:nvPr/>
          </p:nvSpPr>
          <p:spPr>
            <a:xfrm rot="16200000">
              <a:off x="5773409" y="2278019"/>
              <a:ext cx="1440000" cy="1440000"/>
            </a:xfrm>
            <a:prstGeom prst="arc">
              <a:avLst/>
            </a:prstGeom>
            <a:ln w="254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</p:spTree>
    <p:extLst>
      <p:ext uri="{BB962C8B-B14F-4D97-AF65-F5344CB8AC3E}">
        <p14:creationId xmlns:p14="http://schemas.microsoft.com/office/powerpoint/2010/main" val="4755001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72492CD-5966-8D4F-8EB9-7C0014FAE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 err="1">
                <a:latin typeface="Gill Sans MT" panose="020B0502020104020203" pitchFamily="34" charset="77"/>
              </a:rPr>
              <a:t>Results</a:t>
            </a:r>
            <a:endParaRPr lang="de-DE" b="1" dirty="0">
              <a:latin typeface="Gill Sans MT" panose="020B0502020104020203" pitchFamily="34" charset="77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D7FAE919-BED0-2041-B45E-E6AD894A95AB}"/>
              </a:ext>
            </a:extLst>
          </p:cNvPr>
          <p:cNvSpPr/>
          <p:nvPr/>
        </p:nvSpPr>
        <p:spPr>
          <a:xfrm>
            <a:off x="7994468" y="309893"/>
            <a:ext cx="4014652" cy="2960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D9E0E7D2-BAF2-994F-981E-10F6B3AF1EAD}"/>
              </a:ext>
            </a:extLst>
          </p:cNvPr>
          <p:cNvSpPr txBox="1"/>
          <p:nvPr/>
        </p:nvSpPr>
        <p:spPr>
          <a:xfrm>
            <a:off x="1254039" y="5048274"/>
            <a:ext cx="53258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We are able to predict with </a:t>
            </a:r>
            <a:r>
              <a:rPr lang="en-GB" dirty="0" err="1"/>
              <a:t>auc</a:t>
            </a:r>
            <a:r>
              <a:rPr lang="en-GB" dirty="0"/>
              <a:t> 73%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We can target marketing activities more precisely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Savings per customer?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C2FB74B-248D-0347-AFD2-16E0F7B0DAB5}"/>
              </a:ext>
            </a:extLst>
          </p:cNvPr>
          <p:cNvSpPr/>
          <p:nvPr/>
        </p:nvSpPr>
        <p:spPr>
          <a:xfrm>
            <a:off x="261257" y="296091"/>
            <a:ext cx="11730446" cy="2960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3" name="Grafik 12" descr="Universeller Zugriff Silhouette">
            <a:extLst>
              <a:ext uri="{FF2B5EF4-FFF2-40B4-BE49-F238E27FC236}">
                <a16:creationId xmlns:a16="http://schemas.microsoft.com/office/drawing/2014/main" id="{C62B4840-2267-2244-AB90-AA38D2CA3C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12777" y="1803985"/>
            <a:ext cx="914400" cy="914400"/>
          </a:xfrm>
          <a:prstGeom prst="rect">
            <a:avLst/>
          </a:prstGeom>
        </p:spPr>
      </p:pic>
      <p:pic>
        <p:nvPicPr>
          <p:cNvPr id="14" name="Grafik 13" descr="Kreditkarte Silhouette">
            <a:extLst>
              <a:ext uri="{FF2B5EF4-FFF2-40B4-BE49-F238E27FC236}">
                <a16:creationId xmlns:a16="http://schemas.microsoft.com/office/drawing/2014/main" id="{11E404BC-F016-C848-B790-F365257C93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61065" y="1838821"/>
            <a:ext cx="914400" cy="914400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E66F8706-0530-AE4B-943E-C059830A79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19257" y="2814178"/>
            <a:ext cx="3901440" cy="2063594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F9A8A133-B78D-B043-974B-A133757B32F9}"/>
              </a:ext>
            </a:extLst>
          </p:cNvPr>
          <p:cNvSpPr txBox="1"/>
          <p:nvPr/>
        </p:nvSpPr>
        <p:spPr>
          <a:xfrm>
            <a:off x="7228116" y="4969748"/>
            <a:ext cx="459812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Characteristics of an “accepter”</a:t>
            </a:r>
          </a:p>
          <a:p>
            <a:endParaRPr lang="en-GB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Preferred Reward – “Air Miles”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Homeowner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Income Level low– medium, usually no overdraft protection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1-2 accounts</a:t>
            </a:r>
            <a:endParaRPr lang="de-DE" dirty="0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CACB23F1-8817-1543-8672-8518ADFC6E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94678" y="2773684"/>
            <a:ext cx="3247173" cy="2274590"/>
          </a:xfrm>
          <a:prstGeom prst="rect">
            <a:avLst/>
          </a:prstGeom>
        </p:spPr>
      </p:pic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B71BD494-7411-B549-8345-D59668D2E7DF}"/>
              </a:ext>
            </a:extLst>
          </p:cNvPr>
          <p:cNvCxnSpPr>
            <a:cxnSpLocks/>
          </p:cNvCxnSpPr>
          <p:nvPr/>
        </p:nvCxnSpPr>
        <p:spPr>
          <a:xfrm>
            <a:off x="992777" y="2693719"/>
            <a:ext cx="496388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A0A5A0FE-6440-924D-A2B6-A7C322541075}"/>
              </a:ext>
            </a:extLst>
          </p:cNvPr>
          <p:cNvCxnSpPr>
            <a:cxnSpLocks/>
          </p:cNvCxnSpPr>
          <p:nvPr/>
        </p:nvCxnSpPr>
        <p:spPr>
          <a:xfrm>
            <a:off x="6869207" y="2706052"/>
            <a:ext cx="437500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04093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72492CD-5966-8D4F-8EB9-7C0014FAE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latin typeface="Gill Sans MT" panose="020B0502020104020203" pitchFamily="34" charset="77"/>
              </a:rPr>
              <a:t>Next Steps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D7FAE919-BED0-2041-B45E-E6AD894A95AB}"/>
              </a:ext>
            </a:extLst>
          </p:cNvPr>
          <p:cNvSpPr/>
          <p:nvPr/>
        </p:nvSpPr>
        <p:spPr>
          <a:xfrm>
            <a:off x="7994468" y="309893"/>
            <a:ext cx="4014652" cy="2960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7317B544-6C88-8F4C-8510-EC146523B4C3}"/>
              </a:ext>
            </a:extLst>
          </p:cNvPr>
          <p:cNvSpPr txBox="1"/>
          <p:nvPr/>
        </p:nvSpPr>
        <p:spPr>
          <a:xfrm>
            <a:off x="2838997" y="2270933"/>
            <a:ext cx="8682445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Transfer the developed method into business processes for marketing</a:t>
            </a:r>
          </a:p>
          <a:p>
            <a:endParaRPr lang="en-GB" dirty="0"/>
          </a:p>
          <a:p>
            <a:pPr marL="800100" lvl="1" indent="-342900">
              <a:buFont typeface="+mj-lt"/>
              <a:buAutoNum type="arabicPeriod"/>
            </a:pPr>
            <a:r>
              <a:rPr lang="en-GB" dirty="0"/>
              <a:t>Setup data streams from database into CRM system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GB" dirty="0"/>
              <a:t>Programming data processing 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GB" dirty="0"/>
              <a:t>Creating dashboards for different marketing user groups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GB" dirty="0"/>
              <a:t>Training staff on how to run reports and amend them if necessary. 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r>
              <a:rPr lang="en-GB" dirty="0"/>
              <a:t>Should we sell the targeted person a credit card or not?</a:t>
            </a:r>
          </a:p>
          <a:p>
            <a:r>
              <a:rPr lang="en-GB" dirty="0"/>
              <a:t> 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GB" dirty="0"/>
              <a:t>Correlation between prediction and credit rating?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GB" dirty="0"/>
              <a:t>Can we predict credit rating with a high accuracy</a:t>
            </a:r>
            <a:r>
              <a:rPr lang="de-DE" dirty="0"/>
              <a:t>?</a:t>
            </a:r>
          </a:p>
          <a:p>
            <a:pPr lvl="1"/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D5B7A5E0-63BE-2347-84F5-9AA911117461}"/>
              </a:ext>
            </a:extLst>
          </p:cNvPr>
          <p:cNvSpPr/>
          <p:nvPr/>
        </p:nvSpPr>
        <p:spPr>
          <a:xfrm>
            <a:off x="261257" y="296091"/>
            <a:ext cx="11730446" cy="2960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6" name="Grafik 5" descr="Klemmbrett gemischt Silhouette">
            <a:extLst>
              <a:ext uri="{FF2B5EF4-FFF2-40B4-BE49-F238E27FC236}">
                <a16:creationId xmlns:a16="http://schemas.microsoft.com/office/drawing/2014/main" id="{C7C9763E-A01B-5941-8CE6-6B680E2C89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75955" y="4855554"/>
            <a:ext cx="1180622" cy="914400"/>
          </a:xfrm>
          <a:prstGeom prst="rect">
            <a:avLst/>
          </a:prstGeom>
        </p:spPr>
      </p:pic>
      <p:pic>
        <p:nvPicPr>
          <p:cNvPr id="11" name="Grafik 10" descr="Workflow Silhouette">
            <a:extLst>
              <a:ext uri="{FF2B5EF4-FFF2-40B4-BE49-F238E27FC236}">
                <a16:creationId xmlns:a16="http://schemas.microsoft.com/office/drawing/2014/main" id="{E3FA1C0F-7BB4-C644-9B1E-0D2654FACE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48328" y="2891690"/>
            <a:ext cx="985292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6966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F92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A59258C-AAC2-41CD-973C-7439B122A3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4516B72-0116-42B2-82A2-B11218A366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611319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CDB507F-21B7-4C27-B0FC-D9C465C6DB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2579" y="460868"/>
            <a:ext cx="4828032" cy="11165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B1AE17-B7A3-4363-95CD-25441E2FF1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82774" y="460868"/>
            <a:ext cx="4828032" cy="111654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7" name="Inhaltsplatzhalter 6">
            <a:extLst>
              <a:ext uri="{FF2B5EF4-FFF2-40B4-BE49-F238E27FC236}">
                <a16:creationId xmlns:a16="http://schemas.microsoft.com/office/drawing/2014/main" id="{31F74BCB-A86E-8F42-B095-A3F28FAFD95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69155403"/>
              </p:ext>
            </p:extLst>
          </p:nvPr>
        </p:nvGraphicFramePr>
        <p:xfrm>
          <a:off x="6756400" y="572522"/>
          <a:ext cx="4854575" cy="58246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Rechteck 8">
            <a:extLst>
              <a:ext uri="{FF2B5EF4-FFF2-40B4-BE49-F238E27FC236}">
                <a16:creationId xmlns:a16="http://schemas.microsoft.com/office/drawing/2014/main" id="{2F8EF943-2DA3-8343-A50D-27165776C9B1}"/>
              </a:ext>
            </a:extLst>
          </p:cNvPr>
          <p:cNvSpPr/>
          <p:nvPr/>
        </p:nvSpPr>
        <p:spPr>
          <a:xfrm>
            <a:off x="0" y="0"/>
            <a:ext cx="6113191" cy="6858000"/>
          </a:xfrm>
          <a:prstGeom prst="rect">
            <a:avLst/>
          </a:prstGeom>
          <a:solidFill>
            <a:srgbClr val="806A42"/>
          </a:solidFill>
          <a:ln>
            <a:solidFill>
              <a:srgbClr val="806A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5400" b="1" cap="all" dirty="0">
                <a:solidFill>
                  <a:srgbClr val="FFFFFF"/>
                </a:solidFill>
                <a:ea typeface="+mj-ea"/>
                <a:cs typeface="+mj-cs"/>
              </a:rPr>
              <a:t>Thank You!</a:t>
            </a:r>
            <a:endParaRPr lang="en-GB" dirty="0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12E58DDD-1865-EE41-A56A-8BA94223D80B}"/>
              </a:ext>
            </a:extLst>
          </p:cNvPr>
          <p:cNvSpPr/>
          <p:nvPr/>
        </p:nvSpPr>
        <p:spPr>
          <a:xfrm>
            <a:off x="6557553" y="296091"/>
            <a:ext cx="5434149" cy="2960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1379786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e">
  <a:themeElements>
    <a:clrScheme name="Graustuf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C21699FF-00E4-43C8-BBCC-D7E5536C3717}"/>
    </a:ext>
  </a:extLst>
</a:theme>
</file>

<file path=ppt/theme/theme2.xml><?xml version="1.0" encoding="utf-8"?>
<a:theme xmlns:a="http://schemas.openxmlformats.org/drawingml/2006/main" name="Benutzerdefiniertes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Dividende</Template>
  <TotalTime>0</TotalTime>
  <Words>364</Words>
  <Application>Microsoft Macintosh PowerPoint</Application>
  <PresentationFormat>Breitbild</PresentationFormat>
  <Paragraphs>74</Paragraphs>
  <Slides>9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9</vt:i4>
      </vt:variant>
    </vt:vector>
  </HeadingPairs>
  <TitlesOfParts>
    <vt:vector size="17" baseType="lpstr">
      <vt:lpstr>Arial</vt:lpstr>
      <vt:lpstr>Calibri</vt:lpstr>
      <vt:lpstr>Calibri Light</vt:lpstr>
      <vt:lpstr>Gill Sans MT</vt:lpstr>
      <vt:lpstr>Star Jedi</vt:lpstr>
      <vt:lpstr>Wingdings 2</vt:lpstr>
      <vt:lpstr>Dividende</vt:lpstr>
      <vt:lpstr>Benutzerdefiniertes Design</vt:lpstr>
      <vt:lpstr>Better Understanding Our Customers</vt:lpstr>
      <vt:lpstr>Intro</vt:lpstr>
      <vt:lpstr>Business Question</vt:lpstr>
      <vt:lpstr>Business Question</vt:lpstr>
      <vt:lpstr>Process</vt:lpstr>
      <vt:lpstr>Process</vt:lpstr>
      <vt:lpstr>Results</vt:lpstr>
      <vt:lpstr>Next Steps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Obi Wan Keno</dc:title>
  <dc:creator>Jerrit Steinebach</dc:creator>
  <cp:lastModifiedBy>Jerrit Steinebach</cp:lastModifiedBy>
  <cp:revision>43</cp:revision>
  <dcterms:created xsi:type="dcterms:W3CDTF">2021-03-29T18:06:17Z</dcterms:created>
  <dcterms:modified xsi:type="dcterms:W3CDTF">2021-04-22T06:55:20Z</dcterms:modified>
</cp:coreProperties>
</file>